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AE6"/>
    <a:srgbClr val="F2C68C"/>
    <a:srgbClr val="021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71"/>
    <p:restoredTop sz="94697"/>
  </p:normalViewPr>
  <p:slideViewPr>
    <p:cSldViewPr>
      <p:cViewPr varScale="1">
        <p:scale>
          <a:sx n="79" d="100"/>
          <a:sy n="79" d="100"/>
        </p:scale>
        <p:origin x="768" y="22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F6E43417-E04A-6840-85B0-15914C739AA5}" type="datetimeFigureOut">
              <a:rPr lang="en-US" smtClean="0"/>
              <a:t>5/8/23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E970B0C0-5638-514D-956E-A65DE39B3939}" type="slidenum">
              <a:rPr lang="en-US" smtClean="0"/>
              <a:t>‹nº›</a:t>
            </a:fld>
            <a:endParaRPr lang="en-US"/>
          </a:p>
        </p:txBody>
      </p:sp>
    </p:spTree>
    <p:extLst>
      <p:ext uri="{BB962C8B-B14F-4D97-AF65-F5344CB8AC3E}">
        <p14:creationId xmlns:p14="http://schemas.microsoft.com/office/powerpoint/2010/main" val="3986471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70B0C0-5638-514D-956E-A65DE39B3939}" type="slidenum">
              <a:rPr lang="en-US" smtClean="0"/>
              <a:t>19</a:t>
            </a:fld>
            <a:endParaRPr lang="en-US"/>
          </a:p>
        </p:txBody>
      </p:sp>
    </p:spTree>
    <p:extLst>
      <p:ext uri="{BB962C8B-B14F-4D97-AF65-F5344CB8AC3E}">
        <p14:creationId xmlns:p14="http://schemas.microsoft.com/office/powerpoint/2010/main" val="74227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3600" b="0" i="0">
                <a:solidFill>
                  <a:schemeClr val="tx1"/>
                </a:solidFill>
                <a:latin typeface="Tahoma"/>
                <a:cs typeface="Tahoma"/>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Tahoma"/>
                <a:cs typeface="Tahoma"/>
              </a:defRPr>
            </a:lvl1pPr>
          </a:lstStyle>
          <a:p>
            <a:pPr marL="12700">
              <a:lnSpc>
                <a:spcPct val="100000"/>
              </a:lnSpc>
              <a:spcBef>
                <a:spcPts val="60"/>
              </a:spcBef>
            </a:pPr>
            <a:r>
              <a:t>©</a:t>
            </a:r>
            <a:r>
              <a:rPr spc="30"/>
              <a:t> </a:t>
            </a:r>
            <a:r>
              <a:rPr spc="90"/>
              <a:t>2023</a:t>
            </a:r>
            <a:r>
              <a:rPr spc="25"/>
              <a:t> </a:t>
            </a:r>
            <a:r>
              <a:t>Extreme</a:t>
            </a:r>
            <a:r>
              <a:rPr spc="30"/>
              <a:t> </a:t>
            </a:r>
            <a:r>
              <a:rPr spc="55"/>
              <a:t>Reach</a:t>
            </a:r>
            <a:r>
              <a:rPr spc="30"/>
              <a:t> </a:t>
            </a:r>
            <a:r>
              <a:t>Inc.</a:t>
            </a:r>
            <a:r>
              <a:rPr spc="15"/>
              <a:t> </a:t>
            </a:r>
            <a:r>
              <a:rPr spc="50"/>
              <a:t>All</a:t>
            </a:r>
            <a:r>
              <a:rPr spc="30"/>
              <a:t> </a:t>
            </a:r>
            <a:r>
              <a:t>rights</a:t>
            </a:r>
            <a:r>
              <a:rPr spc="30"/>
              <a:t> </a:t>
            </a:r>
            <a:r>
              <a:rPr spc="35"/>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5/8/23</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Tahoma"/>
                <a:cs typeface="Tahoma"/>
              </a:defRPr>
            </a:lvl1pPr>
          </a:lstStyle>
          <a:p>
            <a:pPr marL="74930">
              <a:lnSpc>
                <a:spcPct val="100000"/>
              </a:lnSpc>
              <a:spcBef>
                <a:spcPts val="60"/>
              </a:spcBef>
            </a:pPr>
            <a:fld id="{81D60167-4931-47E6-BA6A-407CBD079E47}" type="slidenum">
              <a:rPr spc="70"/>
              <a:t>‹nº›</a:t>
            </a:fld>
            <a:endParaRPr spc="7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Tahoma"/>
                <a:cs typeface="Tahoma"/>
              </a:defRPr>
            </a:lvl1pPr>
          </a:lstStyle>
          <a:p>
            <a:pPr marL="12700">
              <a:lnSpc>
                <a:spcPct val="100000"/>
              </a:lnSpc>
              <a:spcBef>
                <a:spcPts val="60"/>
              </a:spcBef>
            </a:pPr>
            <a:r>
              <a:t>©</a:t>
            </a:r>
            <a:r>
              <a:rPr spc="30"/>
              <a:t> </a:t>
            </a:r>
            <a:r>
              <a:rPr spc="90"/>
              <a:t>2023</a:t>
            </a:r>
            <a:r>
              <a:rPr spc="25"/>
              <a:t> </a:t>
            </a:r>
            <a:r>
              <a:t>Extreme</a:t>
            </a:r>
            <a:r>
              <a:rPr spc="30"/>
              <a:t> </a:t>
            </a:r>
            <a:r>
              <a:rPr spc="55"/>
              <a:t>Reach</a:t>
            </a:r>
            <a:r>
              <a:rPr spc="30"/>
              <a:t> </a:t>
            </a:r>
            <a:r>
              <a:t>Inc.</a:t>
            </a:r>
            <a:r>
              <a:rPr spc="15"/>
              <a:t> </a:t>
            </a:r>
            <a:r>
              <a:rPr spc="50"/>
              <a:t>All</a:t>
            </a:r>
            <a:r>
              <a:rPr spc="30"/>
              <a:t> </a:t>
            </a:r>
            <a:r>
              <a:t>rights</a:t>
            </a:r>
            <a:r>
              <a:rPr spc="30"/>
              <a:t> </a:t>
            </a:r>
            <a:r>
              <a:rPr spc="35"/>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5/8/23</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Tahoma"/>
                <a:cs typeface="Tahoma"/>
              </a:defRPr>
            </a:lvl1pPr>
          </a:lstStyle>
          <a:p>
            <a:pPr marL="74930">
              <a:lnSpc>
                <a:spcPct val="100000"/>
              </a:lnSpc>
              <a:spcBef>
                <a:spcPts val="60"/>
              </a:spcBef>
            </a:pPr>
            <a:fld id="{81D60167-4931-47E6-BA6A-407CBD079E47}" type="slidenum">
              <a:rPr spc="70"/>
              <a:t>‹nº›</a:t>
            </a:fld>
            <a:endParaRPr spc="7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Tahoma"/>
                <a:cs typeface="Tahom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tx1"/>
                </a:solidFill>
                <a:latin typeface="Tahoma"/>
                <a:cs typeface="Tahoma"/>
              </a:defRPr>
            </a:lvl1pPr>
          </a:lstStyle>
          <a:p>
            <a:pPr marL="12700">
              <a:lnSpc>
                <a:spcPct val="100000"/>
              </a:lnSpc>
              <a:spcBef>
                <a:spcPts val="60"/>
              </a:spcBef>
            </a:pPr>
            <a:r>
              <a:t>©</a:t>
            </a:r>
            <a:r>
              <a:rPr spc="30"/>
              <a:t> </a:t>
            </a:r>
            <a:r>
              <a:rPr spc="90"/>
              <a:t>2023</a:t>
            </a:r>
            <a:r>
              <a:rPr spc="25"/>
              <a:t> </a:t>
            </a:r>
            <a:r>
              <a:t>Extreme</a:t>
            </a:r>
            <a:r>
              <a:rPr spc="30"/>
              <a:t> </a:t>
            </a:r>
            <a:r>
              <a:rPr spc="55"/>
              <a:t>Reach</a:t>
            </a:r>
            <a:r>
              <a:rPr spc="30"/>
              <a:t> </a:t>
            </a:r>
            <a:r>
              <a:t>Inc.</a:t>
            </a:r>
            <a:r>
              <a:rPr spc="15"/>
              <a:t> </a:t>
            </a:r>
            <a:r>
              <a:rPr spc="50"/>
              <a:t>All</a:t>
            </a:r>
            <a:r>
              <a:rPr spc="30"/>
              <a:t> </a:t>
            </a:r>
            <a:r>
              <a:t>rights</a:t>
            </a:r>
            <a:r>
              <a:rPr spc="30"/>
              <a:t> </a:t>
            </a:r>
            <a:r>
              <a:rPr spc="35"/>
              <a:t>reserved.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5/8/23</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Tahoma"/>
                <a:cs typeface="Tahoma"/>
              </a:defRPr>
            </a:lvl1pPr>
          </a:lstStyle>
          <a:p>
            <a:pPr marL="74930">
              <a:lnSpc>
                <a:spcPct val="100000"/>
              </a:lnSpc>
              <a:spcBef>
                <a:spcPts val="60"/>
              </a:spcBef>
            </a:pPr>
            <a:fld id="{81D60167-4931-47E6-BA6A-407CBD079E47}" type="slidenum">
              <a:rPr spc="70"/>
              <a:t>‹nº›</a:t>
            </a:fld>
            <a:endParaRPr spc="7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tx1"/>
                </a:solidFill>
                <a:latin typeface="Tahoma"/>
                <a:cs typeface="Tahoma"/>
              </a:defRPr>
            </a:lvl1pPr>
          </a:lstStyle>
          <a:p>
            <a:pPr marL="12700">
              <a:lnSpc>
                <a:spcPct val="100000"/>
              </a:lnSpc>
              <a:spcBef>
                <a:spcPts val="60"/>
              </a:spcBef>
            </a:pPr>
            <a:r>
              <a:t>©</a:t>
            </a:r>
            <a:r>
              <a:rPr spc="30"/>
              <a:t> </a:t>
            </a:r>
            <a:r>
              <a:rPr spc="90"/>
              <a:t>2023</a:t>
            </a:r>
            <a:r>
              <a:rPr spc="25"/>
              <a:t> </a:t>
            </a:r>
            <a:r>
              <a:t>Extreme</a:t>
            </a:r>
            <a:r>
              <a:rPr spc="30"/>
              <a:t> </a:t>
            </a:r>
            <a:r>
              <a:rPr spc="55"/>
              <a:t>Reach</a:t>
            </a:r>
            <a:r>
              <a:rPr spc="30"/>
              <a:t> </a:t>
            </a:r>
            <a:r>
              <a:t>Inc.</a:t>
            </a:r>
            <a:r>
              <a:rPr spc="15"/>
              <a:t> </a:t>
            </a:r>
            <a:r>
              <a:rPr spc="50"/>
              <a:t>All</a:t>
            </a:r>
            <a:r>
              <a:rPr spc="30"/>
              <a:t> </a:t>
            </a:r>
            <a:r>
              <a:t>rights</a:t>
            </a:r>
            <a:r>
              <a:rPr spc="30"/>
              <a:t> </a:t>
            </a:r>
            <a:r>
              <a:rPr spc="35"/>
              <a:t>reserved.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5/8/23</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Tahoma"/>
                <a:cs typeface="Tahoma"/>
              </a:defRPr>
            </a:lvl1pPr>
          </a:lstStyle>
          <a:p>
            <a:pPr marL="74930">
              <a:lnSpc>
                <a:spcPct val="100000"/>
              </a:lnSpc>
              <a:spcBef>
                <a:spcPts val="60"/>
              </a:spcBef>
            </a:pPr>
            <a:fld id="{81D60167-4931-47E6-BA6A-407CBD079E47}" type="slidenum">
              <a:rPr spc="70"/>
              <a:t>‹nº›</a:t>
            </a:fld>
            <a:endParaRPr spc="7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74199" y="297299"/>
            <a:ext cx="17739995" cy="9692640"/>
          </a:xfrm>
          <a:custGeom>
            <a:avLst/>
            <a:gdLst/>
            <a:ahLst/>
            <a:cxnLst/>
            <a:rect l="l" t="t" r="r" b="b"/>
            <a:pathLst>
              <a:path w="17739995" h="9692640">
                <a:moveTo>
                  <a:pt x="17557286" y="9692399"/>
                </a:moveTo>
                <a:lnTo>
                  <a:pt x="182314" y="9692399"/>
                </a:lnTo>
                <a:lnTo>
                  <a:pt x="133847" y="9685887"/>
                </a:lnTo>
                <a:lnTo>
                  <a:pt x="90296" y="9667508"/>
                </a:lnTo>
                <a:lnTo>
                  <a:pt x="53398" y="9639001"/>
                </a:lnTo>
                <a:lnTo>
                  <a:pt x="24891" y="9602103"/>
                </a:lnTo>
                <a:lnTo>
                  <a:pt x="6512" y="9558552"/>
                </a:lnTo>
                <a:lnTo>
                  <a:pt x="0" y="9510085"/>
                </a:lnTo>
                <a:lnTo>
                  <a:pt x="0" y="182314"/>
                </a:lnTo>
                <a:lnTo>
                  <a:pt x="6512" y="133847"/>
                </a:lnTo>
                <a:lnTo>
                  <a:pt x="24891" y="90296"/>
                </a:lnTo>
                <a:lnTo>
                  <a:pt x="53398" y="53398"/>
                </a:lnTo>
                <a:lnTo>
                  <a:pt x="90296" y="24891"/>
                </a:lnTo>
                <a:lnTo>
                  <a:pt x="133847" y="6512"/>
                </a:lnTo>
                <a:lnTo>
                  <a:pt x="182314" y="0"/>
                </a:lnTo>
                <a:lnTo>
                  <a:pt x="17557286" y="0"/>
                </a:lnTo>
                <a:lnTo>
                  <a:pt x="17627054" y="13877"/>
                </a:lnTo>
                <a:lnTo>
                  <a:pt x="17686201" y="53398"/>
                </a:lnTo>
                <a:lnTo>
                  <a:pt x="17725722" y="112545"/>
                </a:lnTo>
                <a:lnTo>
                  <a:pt x="17739600" y="182314"/>
                </a:lnTo>
                <a:lnTo>
                  <a:pt x="17739600" y="9510085"/>
                </a:lnTo>
                <a:lnTo>
                  <a:pt x="17733087" y="9558552"/>
                </a:lnTo>
                <a:lnTo>
                  <a:pt x="17714708" y="9602103"/>
                </a:lnTo>
                <a:lnTo>
                  <a:pt x="17686201" y="9639001"/>
                </a:lnTo>
                <a:lnTo>
                  <a:pt x="17649303" y="9667508"/>
                </a:lnTo>
                <a:lnTo>
                  <a:pt x="17605752" y="9685887"/>
                </a:lnTo>
                <a:lnTo>
                  <a:pt x="17557286" y="9692399"/>
                </a:lnTo>
                <a:close/>
              </a:path>
            </a:pathLst>
          </a:custGeom>
          <a:solidFill>
            <a:srgbClr val="78909B"/>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4438722" y="297300"/>
            <a:ext cx="13575487" cy="9692399"/>
          </a:xfrm>
          <a:prstGeom prst="rect">
            <a:avLst/>
          </a:prstGeom>
        </p:spPr>
      </p:pic>
      <p:sp>
        <p:nvSpPr>
          <p:cNvPr id="2" name="Holder 2"/>
          <p:cNvSpPr>
            <a:spLocks noGrp="1"/>
          </p:cNvSpPr>
          <p:nvPr>
            <p:ph type="ftr" sz="quarter" idx="5"/>
          </p:nvPr>
        </p:nvSpPr>
        <p:spPr/>
        <p:txBody>
          <a:bodyPr lIns="0" tIns="0" rIns="0" bIns="0"/>
          <a:lstStyle>
            <a:lvl1pPr>
              <a:defRPr sz="1200" b="0" i="0">
                <a:solidFill>
                  <a:schemeClr val="tx1"/>
                </a:solidFill>
                <a:latin typeface="Tahoma"/>
                <a:cs typeface="Tahoma"/>
              </a:defRPr>
            </a:lvl1pPr>
          </a:lstStyle>
          <a:p>
            <a:pPr marL="12700">
              <a:lnSpc>
                <a:spcPct val="100000"/>
              </a:lnSpc>
              <a:spcBef>
                <a:spcPts val="60"/>
              </a:spcBef>
            </a:pPr>
            <a:r>
              <a:t>©</a:t>
            </a:r>
            <a:r>
              <a:rPr spc="30"/>
              <a:t> </a:t>
            </a:r>
            <a:r>
              <a:rPr spc="90"/>
              <a:t>2023</a:t>
            </a:r>
            <a:r>
              <a:rPr spc="25"/>
              <a:t> </a:t>
            </a:r>
            <a:r>
              <a:t>Extreme</a:t>
            </a:r>
            <a:r>
              <a:rPr spc="30"/>
              <a:t> </a:t>
            </a:r>
            <a:r>
              <a:rPr spc="55"/>
              <a:t>Reach</a:t>
            </a:r>
            <a:r>
              <a:rPr spc="30"/>
              <a:t> </a:t>
            </a:r>
            <a:r>
              <a:t>Inc.</a:t>
            </a:r>
            <a:r>
              <a:rPr spc="15"/>
              <a:t> </a:t>
            </a:r>
            <a:r>
              <a:rPr spc="50"/>
              <a:t>All</a:t>
            </a:r>
            <a:r>
              <a:rPr spc="30"/>
              <a:t> </a:t>
            </a:r>
            <a:r>
              <a:t>rights</a:t>
            </a:r>
            <a:r>
              <a:rPr spc="30"/>
              <a:t> </a:t>
            </a:r>
            <a:r>
              <a:rPr spc="35"/>
              <a:t>reserved.</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5/8/23</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Tahoma"/>
                <a:cs typeface="Tahoma"/>
              </a:defRPr>
            </a:lvl1pPr>
          </a:lstStyle>
          <a:p>
            <a:pPr marL="74930">
              <a:lnSpc>
                <a:spcPct val="100000"/>
              </a:lnSpc>
              <a:spcBef>
                <a:spcPts val="60"/>
              </a:spcBef>
            </a:pPr>
            <a:fld id="{81D60167-4931-47E6-BA6A-407CBD079E47}" type="slidenum">
              <a:rPr spc="70"/>
              <a:t>‹nº›</a:t>
            </a:fld>
            <a:endParaRPr spc="7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9" y="10286999"/>
                </a:moveTo>
                <a:lnTo>
                  <a:pt x="0" y="10286999"/>
                </a:lnTo>
                <a:lnTo>
                  <a:pt x="0" y="0"/>
                </a:lnTo>
                <a:lnTo>
                  <a:pt x="18287999" y="0"/>
                </a:lnTo>
                <a:lnTo>
                  <a:pt x="18287999" y="10286999"/>
                </a:lnTo>
                <a:close/>
              </a:path>
            </a:pathLst>
          </a:custGeom>
          <a:solidFill>
            <a:srgbClr val="F4F6F9"/>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15143934" y="9373942"/>
            <a:ext cx="2385465" cy="787200"/>
          </a:xfrm>
          <a:prstGeom prst="rect">
            <a:avLst/>
          </a:prstGeom>
        </p:spPr>
      </p:pic>
      <p:sp>
        <p:nvSpPr>
          <p:cNvPr id="2" name="Holder 2"/>
          <p:cNvSpPr>
            <a:spLocks noGrp="1"/>
          </p:cNvSpPr>
          <p:nvPr>
            <p:ph type="title"/>
          </p:nvPr>
        </p:nvSpPr>
        <p:spPr>
          <a:xfrm>
            <a:off x="878570" y="622396"/>
            <a:ext cx="5890895" cy="1122680"/>
          </a:xfrm>
          <a:prstGeom prst="rect">
            <a:avLst/>
          </a:prstGeom>
        </p:spPr>
        <p:txBody>
          <a:bodyPr wrap="square" lIns="0" tIns="0" rIns="0" bIns="0">
            <a:spAutoFit/>
          </a:bodyPr>
          <a:lstStyle>
            <a:lvl1pPr>
              <a:defRPr sz="3600" b="0" i="0">
                <a:solidFill>
                  <a:schemeClr val="tx1"/>
                </a:solidFill>
                <a:latin typeface="Tahoma"/>
                <a:cs typeface="Tahoma"/>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895575" y="9623891"/>
            <a:ext cx="3432175" cy="210184"/>
          </a:xfrm>
          <a:prstGeom prst="rect">
            <a:avLst/>
          </a:prstGeom>
        </p:spPr>
        <p:txBody>
          <a:bodyPr wrap="square" lIns="0" tIns="0" rIns="0" bIns="0">
            <a:spAutoFit/>
          </a:bodyPr>
          <a:lstStyle>
            <a:lvl1pPr>
              <a:defRPr sz="1200" b="0" i="0">
                <a:solidFill>
                  <a:schemeClr val="tx1"/>
                </a:solidFill>
                <a:latin typeface="Tahoma"/>
                <a:cs typeface="Tahoma"/>
              </a:defRPr>
            </a:lvl1pPr>
          </a:lstStyle>
          <a:p>
            <a:pPr marL="12700">
              <a:lnSpc>
                <a:spcPct val="100000"/>
              </a:lnSpc>
              <a:spcBef>
                <a:spcPts val="60"/>
              </a:spcBef>
            </a:pPr>
            <a:r>
              <a:t>©</a:t>
            </a:r>
            <a:r>
              <a:rPr spc="30"/>
              <a:t> </a:t>
            </a:r>
            <a:r>
              <a:rPr spc="90"/>
              <a:t>2023</a:t>
            </a:r>
            <a:r>
              <a:rPr spc="25"/>
              <a:t> </a:t>
            </a:r>
            <a:r>
              <a:t>Extreme</a:t>
            </a:r>
            <a:r>
              <a:rPr spc="30"/>
              <a:t> </a:t>
            </a:r>
            <a:r>
              <a:rPr spc="55"/>
              <a:t>Reach</a:t>
            </a:r>
            <a:r>
              <a:rPr spc="30"/>
              <a:t> </a:t>
            </a:r>
            <a:r>
              <a:t>Inc.</a:t>
            </a:r>
            <a:r>
              <a:rPr spc="15"/>
              <a:t> </a:t>
            </a:r>
            <a:r>
              <a:rPr spc="50"/>
              <a:t>All</a:t>
            </a:r>
            <a:r>
              <a:rPr spc="30"/>
              <a:t> </a:t>
            </a:r>
            <a:r>
              <a:t>rights</a:t>
            </a:r>
            <a:r>
              <a:rPr spc="30"/>
              <a:t> </a:t>
            </a:r>
            <a:r>
              <a:rPr spc="35"/>
              <a:t>reserved.</a:t>
            </a: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5/8/23</a:t>
            </a:fld>
            <a:endParaRPr lang="en-US"/>
          </a:p>
        </p:txBody>
      </p:sp>
      <p:sp>
        <p:nvSpPr>
          <p:cNvPr id="6" name="Holder 6"/>
          <p:cNvSpPr>
            <a:spLocks noGrp="1"/>
          </p:cNvSpPr>
          <p:nvPr>
            <p:ph type="sldNum" sz="quarter" idx="7"/>
          </p:nvPr>
        </p:nvSpPr>
        <p:spPr>
          <a:xfrm>
            <a:off x="9022897" y="9683512"/>
            <a:ext cx="255270" cy="210184"/>
          </a:xfrm>
          <a:prstGeom prst="rect">
            <a:avLst/>
          </a:prstGeom>
        </p:spPr>
        <p:txBody>
          <a:bodyPr wrap="square" lIns="0" tIns="0" rIns="0" bIns="0">
            <a:spAutoFit/>
          </a:bodyPr>
          <a:lstStyle>
            <a:lvl1pPr>
              <a:defRPr sz="1200" b="0" i="0">
                <a:solidFill>
                  <a:schemeClr val="tx1"/>
                </a:solidFill>
                <a:latin typeface="Tahoma"/>
                <a:cs typeface="Tahoma"/>
              </a:defRPr>
            </a:lvl1pPr>
          </a:lstStyle>
          <a:p>
            <a:pPr marL="74930">
              <a:lnSpc>
                <a:spcPct val="100000"/>
              </a:lnSpc>
              <a:spcBef>
                <a:spcPts val="60"/>
              </a:spcBef>
            </a:pPr>
            <a:fld id="{81D60167-4931-47E6-BA6A-407CBD079E47}" type="slidenum">
              <a:rPr spc="70"/>
              <a:t>‹nº›</a:t>
            </a:fld>
            <a:endParaRPr spc="7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extremereach.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xtremereach.com/"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population.un.org/wpp/Download/Standard/Populatio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0086" y="2410327"/>
            <a:ext cx="9300714" cy="5857373"/>
          </a:xfrm>
          <a:prstGeom prst="rect">
            <a:avLst/>
          </a:prstGeom>
        </p:spPr>
        <p:txBody>
          <a:bodyPr vert="horz" wrap="square" lIns="0" tIns="222885" rIns="0" bIns="0" rtlCol="0">
            <a:spAutoFit/>
          </a:bodyPr>
          <a:lstStyle/>
          <a:p>
            <a:pPr marL="12700" marR="5080">
              <a:lnSpc>
                <a:spcPts val="9180"/>
              </a:lnSpc>
              <a:spcBef>
                <a:spcPts val="1755"/>
              </a:spcBef>
            </a:pPr>
            <a:r>
              <a:rPr lang="pt-BR" sz="8000" spc="409" dirty="0">
                <a:solidFill>
                  <a:srgbClr val="FFFFFF"/>
                </a:solidFill>
                <a:latin typeface="Tahoma"/>
                <a:cs typeface="Tahoma"/>
              </a:rPr>
              <a:t>Diversidade de Gênero e Idade em Criativos de Anúncios Globais</a:t>
            </a:r>
            <a:endParaRPr lang="pt-BR" sz="8000" dirty="0">
              <a:latin typeface="Tahoma"/>
              <a:cs typeface="Tahoma"/>
            </a:endParaRPr>
          </a:p>
          <a:p>
            <a:pPr marL="12700">
              <a:lnSpc>
                <a:spcPct val="100000"/>
              </a:lnSpc>
              <a:spcBef>
                <a:spcPts val="4035"/>
              </a:spcBef>
              <a:tabLst>
                <a:tab pos="4790440" algn="l"/>
              </a:tabLst>
            </a:pPr>
            <a:r>
              <a:rPr lang="pt-BR" sz="2600" b="1" spc="-20" dirty="0">
                <a:latin typeface="Tahoma"/>
                <a:cs typeface="Tahoma"/>
              </a:rPr>
              <a:t>2019</a:t>
            </a:r>
            <a:r>
              <a:rPr lang="pt-BR" sz="2600" b="1" dirty="0">
                <a:latin typeface="Tahoma"/>
                <a:cs typeface="Tahoma"/>
              </a:rPr>
              <a:t>	</a:t>
            </a:r>
            <a:r>
              <a:rPr lang="pt-BR" sz="2600" b="1" spc="-20" dirty="0">
                <a:latin typeface="Tahoma"/>
                <a:cs typeface="Tahoma"/>
              </a:rPr>
              <a:t>2022</a:t>
            </a:r>
            <a:endParaRPr lang="pt-BR" sz="2600" dirty="0">
              <a:latin typeface="Tahoma"/>
              <a:cs typeface="Tahoma"/>
            </a:endParaRPr>
          </a:p>
        </p:txBody>
      </p:sp>
      <p:grpSp>
        <p:nvGrpSpPr>
          <p:cNvPr id="3" name="object 3"/>
          <p:cNvGrpSpPr/>
          <p:nvPr/>
        </p:nvGrpSpPr>
        <p:grpSpPr>
          <a:xfrm>
            <a:off x="732273" y="726896"/>
            <a:ext cx="4755159" cy="7315868"/>
            <a:chOff x="732273" y="726896"/>
            <a:chExt cx="4755159" cy="7315868"/>
          </a:xfrm>
        </p:grpSpPr>
        <p:sp>
          <p:nvSpPr>
            <p:cNvPr id="4" name="object 4"/>
            <p:cNvSpPr/>
            <p:nvPr/>
          </p:nvSpPr>
          <p:spPr>
            <a:xfrm>
              <a:off x="1902222" y="8042764"/>
              <a:ext cx="3585210" cy="0"/>
            </a:xfrm>
            <a:custGeom>
              <a:avLst/>
              <a:gdLst/>
              <a:ahLst/>
              <a:cxnLst/>
              <a:rect l="l" t="t" r="r" b="b"/>
              <a:pathLst>
                <a:path w="3585210">
                  <a:moveTo>
                    <a:pt x="0" y="0"/>
                  </a:moveTo>
                  <a:lnTo>
                    <a:pt x="3585000" y="0"/>
                  </a:lnTo>
                </a:path>
              </a:pathLst>
            </a:custGeom>
            <a:ln w="19049">
              <a:solidFill>
                <a:srgbClr val="000000"/>
              </a:solidFill>
            </a:ln>
          </p:spPr>
          <p:txBody>
            <a:bodyPr wrap="square" lIns="0" tIns="0" rIns="0" bIns="0" rtlCol="0"/>
            <a:lstStyle/>
            <a:p>
              <a:endParaRPr dirty="0"/>
            </a:p>
          </p:txBody>
        </p:sp>
        <p:pic>
          <p:nvPicPr>
            <p:cNvPr id="5" name="object 5"/>
            <p:cNvPicPr/>
            <p:nvPr/>
          </p:nvPicPr>
          <p:blipFill>
            <a:blip r:embed="rId2" cstate="print"/>
            <a:stretch>
              <a:fillRect/>
            </a:stretch>
          </p:blipFill>
          <p:spPr>
            <a:xfrm>
              <a:off x="732273" y="726896"/>
              <a:ext cx="2743199" cy="1261872"/>
            </a:xfrm>
            <a:prstGeom prst="rect">
              <a:avLst/>
            </a:prstGeom>
          </p:spPr>
        </p:pic>
      </p:grpSp>
      <p:sp>
        <p:nvSpPr>
          <p:cNvPr id="7" name="object 7"/>
          <p:cNvSpPr txBox="1"/>
          <p:nvPr/>
        </p:nvSpPr>
        <p:spPr>
          <a:xfrm>
            <a:off x="3641258" y="1037648"/>
            <a:ext cx="2556341" cy="612000"/>
          </a:xfrm>
          <a:prstGeom prst="rect">
            <a:avLst/>
          </a:prstGeom>
          <a:solidFill>
            <a:srgbClr val="FFC600"/>
          </a:solidFill>
        </p:spPr>
        <p:txBody>
          <a:bodyPr vert="horz" wrap="square" lIns="0" tIns="172720" rIns="0" bIns="0" rtlCol="0">
            <a:spAutoFit/>
          </a:bodyPr>
          <a:lstStyle/>
          <a:p>
            <a:pPr marL="128270">
              <a:lnSpc>
                <a:spcPct val="100000"/>
              </a:lnSpc>
              <a:spcBef>
                <a:spcPts val="1360"/>
              </a:spcBef>
            </a:pPr>
            <a:r>
              <a:rPr lang="pt-BR" sz="1800" spc="110" dirty="0">
                <a:latin typeface="Tahoma"/>
                <a:cs typeface="Tahoma"/>
              </a:rPr>
              <a:t>Novo Estudo Global</a:t>
            </a:r>
            <a:endParaRPr lang="pt-BR" sz="1800" dirty="0">
              <a:latin typeface="Tahoma"/>
              <a:cs typeface="Tahoma"/>
            </a:endParaRPr>
          </a:p>
        </p:txBody>
      </p:sp>
      <p:sp>
        <p:nvSpPr>
          <p:cNvPr id="8" name="object 8"/>
          <p:cNvSpPr txBox="1"/>
          <p:nvPr/>
        </p:nvSpPr>
        <p:spPr>
          <a:xfrm>
            <a:off x="910086" y="9296622"/>
            <a:ext cx="3433313" cy="241092"/>
          </a:xfrm>
          <a:prstGeom prst="rect">
            <a:avLst/>
          </a:prstGeom>
        </p:spPr>
        <p:txBody>
          <a:bodyPr vert="horz" wrap="square" lIns="0" tIns="17780" rIns="0" bIns="0" rtlCol="0">
            <a:spAutoFit/>
          </a:bodyPr>
          <a:lstStyle/>
          <a:p>
            <a:pPr marL="12700">
              <a:lnSpc>
                <a:spcPct val="100000"/>
              </a:lnSpc>
              <a:spcBef>
                <a:spcPts val="140"/>
              </a:spcBef>
            </a:pPr>
            <a:r>
              <a:rPr lang="pt-BR" sz="1450" b="1" spc="-10" dirty="0">
                <a:solidFill>
                  <a:srgbClr val="FFFFFF"/>
                </a:solidFill>
                <a:latin typeface="Tahoma"/>
                <a:cs typeface="Tahoma"/>
              </a:rPr>
              <a:t>Divulgado em 04 de maio de </a:t>
            </a:r>
            <a:r>
              <a:rPr lang="pt-BR" sz="1450" b="1" spc="-20" dirty="0">
                <a:solidFill>
                  <a:srgbClr val="FFFFFF"/>
                </a:solidFill>
                <a:latin typeface="Tahoma"/>
                <a:cs typeface="Tahoma"/>
              </a:rPr>
              <a:t>2023</a:t>
            </a:r>
            <a:endParaRPr lang="pt-BR" sz="1450" dirty="0">
              <a:latin typeface="Tahoma"/>
              <a:cs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3390" y="2920595"/>
            <a:ext cx="8395335" cy="6396990"/>
            <a:chOff x="603390" y="2920595"/>
            <a:chExt cx="8395335" cy="6396990"/>
          </a:xfrm>
        </p:grpSpPr>
        <p:pic>
          <p:nvPicPr>
            <p:cNvPr id="3" name="object 3"/>
            <p:cNvPicPr/>
            <p:nvPr/>
          </p:nvPicPr>
          <p:blipFill>
            <a:blip r:embed="rId2" cstate="print"/>
            <a:stretch>
              <a:fillRect/>
            </a:stretch>
          </p:blipFill>
          <p:spPr>
            <a:xfrm>
              <a:off x="603390" y="2920595"/>
              <a:ext cx="8395275" cy="6396975"/>
            </a:xfrm>
            <a:prstGeom prst="rect">
              <a:avLst/>
            </a:prstGeom>
          </p:spPr>
        </p:pic>
        <p:sp>
          <p:nvSpPr>
            <p:cNvPr id="4" name="object 4"/>
            <p:cNvSpPr/>
            <p:nvPr/>
          </p:nvSpPr>
          <p:spPr>
            <a:xfrm>
              <a:off x="914400" y="3194475"/>
              <a:ext cx="7680959" cy="5682615"/>
            </a:xfrm>
            <a:custGeom>
              <a:avLst/>
              <a:gdLst/>
              <a:ahLst/>
              <a:cxnLst/>
              <a:rect l="l" t="t" r="r" b="b"/>
              <a:pathLst>
                <a:path w="7680959" h="5682615">
                  <a:moveTo>
                    <a:pt x="7396997" y="5682599"/>
                  </a:moveTo>
                  <a:lnTo>
                    <a:pt x="283902" y="5682599"/>
                  </a:lnTo>
                  <a:lnTo>
                    <a:pt x="237852" y="5678884"/>
                  </a:lnTo>
                  <a:lnTo>
                    <a:pt x="194167" y="5668126"/>
                  </a:lnTo>
                  <a:lnTo>
                    <a:pt x="153433" y="5650911"/>
                  </a:lnTo>
                  <a:lnTo>
                    <a:pt x="116233" y="5627823"/>
                  </a:lnTo>
                  <a:lnTo>
                    <a:pt x="83153" y="5599446"/>
                  </a:lnTo>
                  <a:lnTo>
                    <a:pt x="54776" y="5566366"/>
                  </a:lnTo>
                  <a:lnTo>
                    <a:pt x="31688" y="5529167"/>
                  </a:lnTo>
                  <a:lnTo>
                    <a:pt x="14473" y="5488432"/>
                  </a:lnTo>
                  <a:lnTo>
                    <a:pt x="3715" y="5444747"/>
                  </a:lnTo>
                  <a:lnTo>
                    <a:pt x="0" y="5398697"/>
                  </a:lnTo>
                  <a:lnTo>
                    <a:pt x="0" y="283902"/>
                  </a:lnTo>
                  <a:lnTo>
                    <a:pt x="3715" y="237852"/>
                  </a:lnTo>
                  <a:lnTo>
                    <a:pt x="14473" y="194167"/>
                  </a:lnTo>
                  <a:lnTo>
                    <a:pt x="31688" y="153433"/>
                  </a:lnTo>
                  <a:lnTo>
                    <a:pt x="54776" y="116233"/>
                  </a:lnTo>
                  <a:lnTo>
                    <a:pt x="83153" y="83153"/>
                  </a:lnTo>
                  <a:lnTo>
                    <a:pt x="116233" y="54776"/>
                  </a:lnTo>
                  <a:lnTo>
                    <a:pt x="153433" y="31688"/>
                  </a:lnTo>
                  <a:lnTo>
                    <a:pt x="194167" y="14473"/>
                  </a:lnTo>
                  <a:lnTo>
                    <a:pt x="237852" y="3715"/>
                  </a:lnTo>
                  <a:lnTo>
                    <a:pt x="283902" y="0"/>
                  </a:lnTo>
                  <a:lnTo>
                    <a:pt x="7396997" y="0"/>
                  </a:lnTo>
                  <a:lnTo>
                    <a:pt x="7441677" y="3536"/>
                  </a:lnTo>
                  <a:lnTo>
                    <a:pt x="7484855" y="13936"/>
                  </a:lnTo>
                  <a:lnTo>
                    <a:pt x="7525767" y="30882"/>
                  </a:lnTo>
                  <a:lnTo>
                    <a:pt x="7563652" y="54060"/>
                  </a:lnTo>
                  <a:lnTo>
                    <a:pt x="7597746" y="83152"/>
                  </a:lnTo>
                  <a:lnTo>
                    <a:pt x="7626839" y="117247"/>
                  </a:lnTo>
                  <a:lnTo>
                    <a:pt x="7650017" y="155132"/>
                  </a:lnTo>
                  <a:lnTo>
                    <a:pt x="7666963" y="196044"/>
                  </a:lnTo>
                  <a:lnTo>
                    <a:pt x="7677363" y="239222"/>
                  </a:lnTo>
                  <a:lnTo>
                    <a:pt x="7680899" y="283902"/>
                  </a:lnTo>
                  <a:lnTo>
                    <a:pt x="7680899" y="5398697"/>
                  </a:lnTo>
                  <a:lnTo>
                    <a:pt x="7677184" y="5444747"/>
                  </a:lnTo>
                  <a:lnTo>
                    <a:pt x="7666426" y="5488432"/>
                  </a:lnTo>
                  <a:lnTo>
                    <a:pt x="7649211" y="5529167"/>
                  </a:lnTo>
                  <a:lnTo>
                    <a:pt x="7626123" y="5566366"/>
                  </a:lnTo>
                  <a:lnTo>
                    <a:pt x="7597746" y="5599446"/>
                  </a:lnTo>
                  <a:lnTo>
                    <a:pt x="7564666" y="5627823"/>
                  </a:lnTo>
                  <a:lnTo>
                    <a:pt x="7527467" y="5650911"/>
                  </a:lnTo>
                  <a:lnTo>
                    <a:pt x="7486732" y="5668126"/>
                  </a:lnTo>
                  <a:lnTo>
                    <a:pt x="7443047" y="5678884"/>
                  </a:lnTo>
                  <a:lnTo>
                    <a:pt x="7396997" y="5682599"/>
                  </a:lnTo>
                  <a:close/>
                </a:path>
              </a:pathLst>
            </a:custGeom>
            <a:solidFill>
              <a:srgbClr val="FFFFFF"/>
            </a:solidFill>
          </p:spPr>
          <p:txBody>
            <a:bodyPr wrap="square" lIns="0" tIns="0" rIns="0" bIns="0" rtlCol="0"/>
            <a:lstStyle/>
            <a:p>
              <a:endParaRPr lang="pt-BR"/>
            </a:p>
          </p:txBody>
        </p:sp>
        <p:pic>
          <p:nvPicPr>
            <p:cNvPr id="5" name="object 5"/>
            <p:cNvPicPr/>
            <p:nvPr/>
          </p:nvPicPr>
          <p:blipFill>
            <a:blip r:embed="rId3" cstate="print"/>
            <a:stretch>
              <a:fillRect/>
            </a:stretch>
          </p:blipFill>
          <p:spPr>
            <a:xfrm>
              <a:off x="1033628" y="3133650"/>
              <a:ext cx="7645402" cy="5863548"/>
            </a:xfrm>
            <a:prstGeom prst="rect">
              <a:avLst/>
            </a:prstGeom>
          </p:spPr>
        </p:pic>
      </p:grpSp>
      <p:grpSp>
        <p:nvGrpSpPr>
          <p:cNvPr id="6" name="object 6"/>
          <p:cNvGrpSpPr/>
          <p:nvPr/>
        </p:nvGrpSpPr>
        <p:grpSpPr>
          <a:xfrm>
            <a:off x="9267390" y="2920595"/>
            <a:ext cx="8395335" cy="6396990"/>
            <a:chOff x="9267390" y="2920595"/>
            <a:chExt cx="8395335" cy="6396990"/>
          </a:xfrm>
        </p:grpSpPr>
        <p:pic>
          <p:nvPicPr>
            <p:cNvPr id="7" name="object 7"/>
            <p:cNvPicPr/>
            <p:nvPr/>
          </p:nvPicPr>
          <p:blipFill>
            <a:blip r:embed="rId2" cstate="print"/>
            <a:stretch>
              <a:fillRect/>
            </a:stretch>
          </p:blipFill>
          <p:spPr>
            <a:xfrm>
              <a:off x="9267390" y="2920595"/>
              <a:ext cx="8395275" cy="6396975"/>
            </a:xfrm>
            <a:prstGeom prst="rect">
              <a:avLst/>
            </a:prstGeom>
          </p:spPr>
        </p:pic>
        <p:sp>
          <p:nvSpPr>
            <p:cNvPr id="8" name="object 8"/>
            <p:cNvSpPr/>
            <p:nvPr/>
          </p:nvSpPr>
          <p:spPr>
            <a:xfrm>
              <a:off x="9578400" y="3194475"/>
              <a:ext cx="7680959" cy="5682615"/>
            </a:xfrm>
            <a:custGeom>
              <a:avLst/>
              <a:gdLst/>
              <a:ahLst/>
              <a:cxnLst/>
              <a:rect l="l" t="t" r="r" b="b"/>
              <a:pathLst>
                <a:path w="7680959" h="5682615">
                  <a:moveTo>
                    <a:pt x="7396997" y="5682599"/>
                  </a:moveTo>
                  <a:lnTo>
                    <a:pt x="283902" y="5682599"/>
                  </a:lnTo>
                  <a:lnTo>
                    <a:pt x="237852" y="5678884"/>
                  </a:lnTo>
                  <a:lnTo>
                    <a:pt x="194167" y="5668126"/>
                  </a:lnTo>
                  <a:lnTo>
                    <a:pt x="153432" y="5650911"/>
                  </a:lnTo>
                  <a:lnTo>
                    <a:pt x="116233" y="5627823"/>
                  </a:lnTo>
                  <a:lnTo>
                    <a:pt x="83153" y="5599446"/>
                  </a:lnTo>
                  <a:lnTo>
                    <a:pt x="54776" y="5566366"/>
                  </a:lnTo>
                  <a:lnTo>
                    <a:pt x="31688" y="5529167"/>
                  </a:lnTo>
                  <a:lnTo>
                    <a:pt x="14473" y="5488432"/>
                  </a:lnTo>
                  <a:lnTo>
                    <a:pt x="3715" y="5444747"/>
                  </a:lnTo>
                  <a:lnTo>
                    <a:pt x="0" y="5398697"/>
                  </a:lnTo>
                  <a:lnTo>
                    <a:pt x="0" y="283902"/>
                  </a:lnTo>
                  <a:lnTo>
                    <a:pt x="3715" y="237852"/>
                  </a:lnTo>
                  <a:lnTo>
                    <a:pt x="14473" y="194167"/>
                  </a:lnTo>
                  <a:lnTo>
                    <a:pt x="31688" y="153433"/>
                  </a:lnTo>
                  <a:lnTo>
                    <a:pt x="54776" y="116233"/>
                  </a:lnTo>
                  <a:lnTo>
                    <a:pt x="83153" y="83153"/>
                  </a:lnTo>
                  <a:lnTo>
                    <a:pt x="116233" y="54776"/>
                  </a:lnTo>
                  <a:lnTo>
                    <a:pt x="153432" y="31688"/>
                  </a:lnTo>
                  <a:lnTo>
                    <a:pt x="194167" y="14473"/>
                  </a:lnTo>
                  <a:lnTo>
                    <a:pt x="237852" y="3715"/>
                  </a:lnTo>
                  <a:lnTo>
                    <a:pt x="283902" y="0"/>
                  </a:lnTo>
                  <a:lnTo>
                    <a:pt x="7396997" y="0"/>
                  </a:lnTo>
                  <a:lnTo>
                    <a:pt x="7441677" y="3536"/>
                  </a:lnTo>
                  <a:lnTo>
                    <a:pt x="7484855" y="13936"/>
                  </a:lnTo>
                  <a:lnTo>
                    <a:pt x="7525768" y="30882"/>
                  </a:lnTo>
                  <a:lnTo>
                    <a:pt x="7563652" y="54060"/>
                  </a:lnTo>
                  <a:lnTo>
                    <a:pt x="7597747" y="83152"/>
                  </a:lnTo>
                  <a:lnTo>
                    <a:pt x="7626840" y="117247"/>
                  </a:lnTo>
                  <a:lnTo>
                    <a:pt x="7650017" y="155132"/>
                  </a:lnTo>
                  <a:lnTo>
                    <a:pt x="7666963" y="196044"/>
                  </a:lnTo>
                  <a:lnTo>
                    <a:pt x="7677363" y="239222"/>
                  </a:lnTo>
                  <a:lnTo>
                    <a:pt x="7680899" y="283902"/>
                  </a:lnTo>
                  <a:lnTo>
                    <a:pt x="7680899" y="5398697"/>
                  </a:lnTo>
                  <a:lnTo>
                    <a:pt x="7677184" y="5444747"/>
                  </a:lnTo>
                  <a:lnTo>
                    <a:pt x="7666426" y="5488432"/>
                  </a:lnTo>
                  <a:lnTo>
                    <a:pt x="7649211" y="5529167"/>
                  </a:lnTo>
                  <a:lnTo>
                    <a:pt x="7626123" y="5566366"/>
                  </a:lnTo>
                  <a:lnTo>
                    <a:pt x="7597746" y="5599446"/>
                  </a:lnTo>
                  <a:lnTo>
                    <a:pt x="7564666" y="5627823"/>
                  </a:lnTo>
                  <a:lnTo>
                    <a:pt x="7527467" y="5650911"/>
                  </a:lnTo>
                  <a:lnTo>
                    <a:pt x="7486732" y="5668126"/>
                  </a:lnTo>
                  <a:lnTo>
                    <a:pt x="7443047" y="5678884"/>
                  </a:lnTo>
                  <a:lnTo>
                    <a:pt x="7396997" y="5682599"/>
                  </a:lnTo>
                  <a:close/>
                </a:path>
              </a:pathLst>
            </a:custGeom>
            <a:solidFill>
              <a:srgbClr val="FFFFFF"/>
            </a:solidFill>
          </p:spPr>
          <p:txBody>
            <a:bodyPr wrap="square" lIns="0" tIns="0" rIns="0" bIns="0" rtlCol="0"/>
            <a:lstStyle/>
            <a:p>
              <a:endParaRPr lang="pt-BR"/>
            </a:p>
          </p:txBody>
        </p:sp>
        <p:pic>
          <p:nvPicPr>
            <p:cNvPr id="9" name="object 9"/>
            <p:cNvPicPr/>
            <p:nvPr/>
          </p:nvPicPr>
          <p:blipFill>
            <a:blip r:embed="rId4" cstate="print"/>
            <a:stretch>
              <a:fillRect/>
            </a:stretch>
          </p:blipFill>
          <p:spPr>
            <a:xfrm>
              <a:off x="9676310" y="3167398"/>
              <a:ext cx="7442041" cy="5796053"/>
            </a:xfrm>
            <a:prstGeom prst="rect">
              <a:avLst/>
            </a:prstGeom>
          </p:spPr>
        </p:pic>
      </p:grpSp>
      <p:sp>
        <p:nvSpPr>
          <p:cNvPr id="10" name="object 10"/>
          <p:cNvSpPr txBox="1"/>
          <p:nvPr/>
        </p:nvSpPr>
        <p:spPr>
          <a:xfrm>
            <a:off x="7134356" y="2034989"/>
            <a:ext cx="9692640" cy="741742"/>
          </a:xfrm>
          <a:prstGeom prst="rect">
            <a:avLst/>
          </a:prstGeom>
        </p:spPr>
        <p:txBody>
          <a:bodyPr vert="horz" wrap="square" lIns="0" tIns="8890" rIns="0" bIns="0" rtlCol="0">
            <a:spAutoFit/>
          </a:bodyPr>
          <a:lstStyle/>
          <a:p>
            <a:pPr marL="12700" marR="5080">
              <a:lnSpc>
                <a:spcPct val="101600"/>
              </a:lnSpc>
              <a:spcBef>
                <a:spcPts val="70"/>
              </a:spcBef>
            </a:pPr>
            <a:r>
              <a:rPr lang="pt-BR" sz="1600" dirty="0">
                <a:latin typeface="Tahoma"/>
                <a:cs typeface="Tahoma"/>
              </a:rPr>
              <a:t>Embora a composição de homens na tela (visual) tenha apresentado uma pequena redução de 2019 a 2022, os resultados revelam </a:t>
            </a:r>
            <a:r>
              <a:rPr lang="pt-BR" sz="1600" b="1" spc="-45" dirty="0">
                <a:latin typeface="Tahoma"/>
                <a:cs typeface="Tahoma"/>
              </a:rPr>
              <a:t>um aumento significativo em vozes masculinas ouvidas na América do Norte e no Reino Unido</a:t>
            </a:r>
            <a:r>
              <a:rPr lang="pt-BR" sz="1600" spc="-10" dirty="0">
                <a:latin typeface="Tahoma"/>
                <a:cs typeface="Tahoma"/>
              </a:rPr>
              <a:t>.</a:t>
            </a:r>
            <a:endParaRPr lang="pt-BR" sz="1600" dirty="0">
              <a:latin typeface="Tahoma"/>
              <a:cs typeface="Tahoma"/>
            </a:endParaRPr>
          </a:p>
        </p:txBody>
      </p:sp>
      <p:sp>
        <p:nvSpPr>
          <p:cNvPr id="14" name="object 14"/>
          <p:cNvSpPr txBox="1">
            <a:spLocks noGrp="1"/>
          </p:cNvSpPr>
          <p:nvPr>
            <p:ph type="sldNum" sz="quarter" idx="7"/>
          </p:nvPr>
        </p:nvSpPr>
        <p:spPr>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pc="-25"/>
              <a:t>10</a:t>
            </a:fld>
            <a:endParaRPr spc="-25"/>
          </a:p>
        </p:txBody>
      </p:sp>
      <p:sp>
        <p:nvSpPr>
          <p:cNvPr id="11" name="object 11"/>
          <p:cNvSpPr txBox="1"/>
          <p:nvPr/>
        </p:nvSpPr>
        <p:spPr>
          <a:xfrm>
            <a:off x="911875" y="1875943"/>
            <a:ext cx="4688840" cy="819263"/>
          </a:xfrm>
          <a:prstGeom prst="rect">
            <a:avLst/>
          </a:prstGeom>
        </p:spPr>
        <p:txBody>
          <a:bodyPr vert="horz" wrap="square" lIns="0" tIns="12700" rIns="0" bIns="0" rtlCol="0">
            <a:spAutoFit/>
          </a:bodyPr>
          <a:lstStyle/>
          <a:p>
            <a:pPr marL="12700" marR="5080">
              <a:lnSpc>
                <a:spcPct val="114999"/>
              </a:lnSpc>
              <a:spcBef>
                <a:spcPts val="100"/>
              </a:spcBef>
            </a:pPr>
            <a:r>
              <a:rPr lang="pt-BR" sz="2400" spc="110">
                <a:latin typeface="Tahoma"/>
                <a:cs typeface="Tahoma"/>
              </a:rPr>
              <a:t>América do Norte, Reino Unido e Europa</a:t>
            </a:r>
            <a:endParaRPr lang="pt-BR" sz="2400">
              <a:latin typeface="Tahoma"/>
              <a:cs typeface="Tahoma"/>
            </a:endParaRPr>
          </a:p>
        </p:txBody>
      </p:sp>
      <p:sp>
        <p:nvSpPr>
          <p:cNvPr id="12" name="object 12"/>
          <p:cNvSpPr txBox="1">
            <a:spLocks noGrp="1"/>
          </p:cNvSpPr>
          <p:nvPr>
            <p:ph type="title"/>
          </p:nvPr>
        </p:nvSpPr>
        <p:spPr>
          <a:xfrm>
            <a:off x="878570" y="622396"/>
            <a:ext cx="10399030" cy="1120820"/>
          </a:xfrm>
          <a:prstGeom prst="rect">
            <a:avLst/>
          </a:prstGeom>
        </p:spPr>
        <p:txBody>
          <a:bodyPr vert="horz" wrap="square" lIns="0" tIns="12700" rIns="0" bIns="0" rtlCol="0">
            <a:spAutoFit/>
          </a:bodyPr>
          <a:lstStyle/>
          <a:p>
            <a:pPr marL="12700" marR="5080">
              <a:lnSpc>
                <a:spcPct val="100000"/>
              </a:lnSpc>
              <a:spcBef>
                <a:spcPts val="100"/>
              </a:spcBef>
            </a:pPr>
            <a:r>
              <a:rPr lang="pt-BR" spc="120" dirty="0"/>
              <a:t>Composição Masculina/ Feminina em Anúncios</a:t>
            </a:r>
            <a:r>
              <a:rPr lang="pt-BR" spc="105" dirty="0"/>
              <a:t>:</a:t>
            </a:r>
            <a:r>
              <a:rPr lang="pt-BR" spc="-110" dirty="0"/>
              <a:t> </a:t>
            </a:r>
            <a:r>
              <a:rPr lang="pt-BR" spc="120" dirty="0"/>
              <a:t>Tendências ao longo do Tempo</a:t>
            </a:r>
            <a:endParaRPr lang="pt-BR" spc="95" dirty="0"/>
          </a:p>
        </p:txBody>
      </p:sp>
      <p:sp>
        <p:nvSpPr>
          <p:cNvPr id="15" name="object 5">
            <a:extLst>
              <a:ext uri="{FF2B5EF4-FFF2-40B4-BE49-F238E27FC236}">
                <a16:creationId xmlns:a16="http://schemas.microsoft.com/office/drawing/2014/main" id="{3410A1A3-1403-9333-5B4D-A345604C18FC}"/>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
        <p:nvSpPr>
          <p:cNvPr id="13" name="TextBox 12">
            <a:extLst>
              <a:ext uri="{FF2B5EF4-FFF2-40B4-BE49-F238E27FC236}">
                <a16:creationId xmlns:a16="http://schemas.microsoft.com/office/drawing/2014/main" id="{9E491E10-6769-8BCF-AF0E-8FF0A82AB1C1}"/>
              </a:ext>
            </a:extLst>
          </p:cNvPr>
          <p:cNvSpPr txBox="1"/>
          <p:nvPr/>
        </p:nvSpPr>
        <p:spPr>
          <a:xfrm>
            <a:off x="2203551" y="3314700"/>
            <a:ext cx="5187849" cy="810158"/>
          </a:xfrm>
          <a:prstGeom prst="rect">
            <a:avLst/>
          </a:prstGeom>
          <a:solidFill>
            <a:schemeClr val="bg1"/>
          </a:solidFill>
        </p:spPr>
        <p:txBody>
          <a:bodyPr wrap="square" rtlCol="0">
            <a:spAutoFit/>
          </a:bodyPr>
          <a:lstStyle/>
          <a:p>
            <a:pPr>
              <a:lnSpc>
                <a:spcPct val="150000"/>
              </a:lnSpc>
            </a:pPr>
            <a:r>
              <a:rPr lang="pt-BR" sz="1900" dirty="0">
                <a:latin typeface="Tahoma" panose="020B0604030504040204" pitchFamily="34" charset="0"/>
                <a:ea typeface="Tahoma" panose="020B0604030504040204" pitchFamily="34" charset="0"/>
                <a:cs typeface="Tahoma" panose="020B0604030504040204" pitchFamily="34" charset="0"/>
              </a:rPr>
              <a:t>% Composição Masculina ao Longo do Tempo</a:t>
            </a:r>
          </a:p>
          <a:p>
            <a:pPr algn="ctr">
              <a:lnSpc>
                <a:spcPct val="150000"/>
              </a:lnSpc>
            </a:pPr>
            <a:r>
              <a:rPr lang="pt-BR" sz="1400" dirty="0">
                <a:latin typeface="Tahoma" panose="020B0604030504040204" pitchFamily="34" charset="0"/>
                <a:ea typeface="Tahoma" panose="020B0604030504040204" pitchFamily="34" charset="0"/>
                <a:cs typeface="Tahoma" panose="020B0604030504040204" pitchFamily="34" charset="0"/>
              </a:rPr>
              <a:t>Visual - Quem Vemos</a:t>
            </a:r>
          </a:p>
        </p:txBody>
      </p:sp>
      <p:sp>
        <p:nvSpPr>
          <p:cNvPr id="16" name="TextBox 15">
            <a:extLst>
              <a:ext uri="{FF2B5EF4-FFF2-40B4-BE49-F238E27FC236}">
                <a16:creationId xmlns:a16="http://schemas.microsoft.com/office/drawing/2014/main" id="{4FA30916-5CCF-AB11-3236-2B91C26F762D}"/>
              </a:ext>
            </a:extLst>
          </p:cNvPr>
          <p:cNvSpPr txBox="1"/>
          <p:nvPr/>
        </p:nvSpPr>
        <p:spPr>
          <a:xfrm>
            <a:off x="10972800" y="3342742"/>
            <a:ext cx="5187849" cy="810158"/>
          </a:xfrm>
          <a:prstGeom prst="rect">
            <a:avLst/>
          </a:prstGeom>
          <a:solidFill>
            <a:schemeClr val="bg1"/>
          </a:solidFill>
        </p:spPr>
        <p:txBody>
          <a:bodyPr wrap="square" rtlCol="0">
            <a:spAutoFit/>
          </a:bodyPr>
          <a:lstStyle/>
          <a:p>
            <a:pPr>
              <a:lnSpc>
                <a:spcPct val="150000"/>
              </a:lnSpc>
            </a:pPr>
            <a:r>
              <a:rPr lang="pt-BR" sz="1900" dirty="0">
                <a:latin typeface="Tahoma" panose="020B0604030504040204" pitchFamily="34" charset="0"/>
                <a:ea typeface="Tahoma" panose="020B0604030504040204" pitchFamily="34" charset="0"/>
                <a:cs typeface="Tahoma" panose="020B0604030504040204" pitchFamily="34" charset="0"/>
              </a:rPr>
              <a:t>% Composição Masculina ao Longo do Tempo</a:t>
            </a:r>
          </a:p>
          <a:p>
            <a:pPr algn="ctr">
              <a:lnSpc>
                <a:spcPct val="150000"/>
              </a:lnSpc>
            </a:pPr>
            <a:r>
              <a:rPr lang="pt-BR" sz="1400" dirty="0">
                <a:latin typeface="Tahoma" panose="020B0604030504040204" pitchFamily="34" charset="0"/>
                <a:ea typeface="Tahoma" panose="020B0604030504040204" pitchFamily="34" charset="0"/>
                <a:cs typeface="Tahoma" panose="020B0604030504040204" pitchFamily="34" charset="0"/>
              </a:rPr>
              <a:t>Áudio - Quem Ouvimos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9290" y="2662232"/>
            <a:ext cx="17263745" cy="7499350"/>
            <a:chOff x="399290" y="2662232"/>
            <a:chExt cx="17263745" cy="7499350"/>
          </a:xfrm>
        </p:grpSpPr>
        <p:pic>
          <p:nvPicPr>
            <p:cNvPr id="3" name="object 3"/>
            <p:cNvPicPr/>
            <p:nvPr/>
          </p:nvPicPr>
          <p:blipFill>
            <a:blip r:embed="rId2" cstate="print"/>
            <a:stretch>
              <a:fillRect/>
            </a:stretch>
          </p:blipFill>
          <p:spPr>
            <a:xfrm>
              <a:off x="399290" y="2662232"/>
              <a:ext cx="17263275" cy="6823575"/>
            </a:xfrm>
            <a:prstGeom prst="rect">
              <a:avLst/>
            </a:prstGeom>
          </p:spPr>
        </p:pic>
        <p:sp>
          <p:nvSpPr>
            <p:cNvPr id="4" name="object 4"/>
            <p:cNvSpPr/>
            <p:nvPr/>
          </p:nvSpPr>
          <p:spPr>
            <a:xfrm>
              <a:off x="710300" y="2936112"/>
              <a:ext cx="16549369" cy="6109335"/>
            </a:xfrm>
            <a:custGeom>
              <a:avLst/>
              <a:gdLst/>
              <a:ahLst/>
              <a:cxnLst/>
              <a:rect l="l" t="t" r="r" b="b"/>
              <a:pathLst>
                <a:path w="16549369" h="6109334">
                  <a:moveTo>
                    <a:pt x="16262012" y="6109199"/>
                  </a:moveTo>
                  <a:lnTo>
                    <a:pt x="286887" y="6109199"/>
                  </a:lnTo>
                  <a:lnTo>
                    <a:pt x="240353" y="6105445"/>
                  </a:lnTo>
                  <a:lnTo>
                    <a:pt x="196209" y="6094574"/>
                  </a:lnTo>
                  <a:lnTo>
                    <a:pt x="155046" y="6077177"/>
                  </a:lnTo>
                  <a:lnTo>
                    <a:pt x="117455" y="6053847"/>
                  </a:lnTo>
                  <a:lnTo>
                    <a:pt x="84027" y="6025172"/>
                  </a:lnTo>
                  <a:lnTo>
                    <a:pt x="55352" y="5991744"/>
                  </a:lnTo>
                  <a:lnTo>
                    <a:pt x="32021" y="5954153"/>
                  </a:lnTo>
                  <a:lnTo>
                    <a:pt x="14625" y="5912990"/>
                  </a:lnTo>
                  <a:lnTo>
                    <a:pt x="3754" y="5868846"/>
                  </a:lnTo>
                  <a:lnTo>
                    <a:pt x="0" y="5822311"/>
                  </a:lnTo>
                  <a:lnTo>
                    <a:pt x="0" y="286887"/>
                  </a:lnTo>
                  <a:lnTo>
                    <a:pt x="3754" y="240353"/>
                  </a:lnTo>
                  <a:lnTo>
                    <a:pt x="14625" y="196209"/>
                  </a:lnTo>
                  <a:lnTo>
                    <a:pt x="32021" y="155046"/>
                  </a:lnTo>
                  <a:lnTo>
                    <a:pt x="55352" y="117455"/>
                  </a:lnTo>
                  <a:lnTo>
                    <a:pt x="84027" y="84027"/>
                  </a:lnTo>
                  <a:lnTo>
                    <a:pt x="117455" y="55352"/>
                  </a:lnTo>
                  <a:lnTo>
                    <a:pt x="155046" y="32021"/>
                  </a:lnTo>
                  <a:lnTo>
                    <a:pt x="196209" y="14625"/>
                  </a:lnTo>
                  <a:lnTo>
                    <a:pt x="240353" y="3754"/>
                  </a:lnTo>
                  <a:lnTo>
                    <a:pt x="286887" y="0"/>
                  </a:lnTo>
                  <a:lnTo>
                    <a:pt x="16262012" y="0"/>
                  </a:lnTo>
                  <a:lnTo>
                    <a:pt x="16307162" y="3573"/>
                  </a:lnTo>
                  <a:lnTo>
                    <a:pt x="16350793" y="14082"/>
                  </a:lnTo>
                  <a:lnTo>
                    <a:pt x="16392136" y="31207"/>
                  </a:lnTo>
                  <a:lnTo>
                    <a:pt x="16430419" y="54628"/>
                  </a:lnTo>
                  <a:lnTo>
                    <a:pt x="16464872" y="84027"/>
                  </a:lnTo>
                  <a:lnTo>
                    <a:pt x="16494271" y="118480"/>
                  </a:lnTo>
                  <a:lnTo>
                    <a:pt x="16517692" y="156763"/>
                  </a:lnTo>
                  <a:lnTo>
                    <a:pt x="16534817" y="198106"/>
                  </a:lnTo>
                  <a:lnTo>
                    <a:pt x="16545326" y="241737"/>
                  </a:lnTo>
                  <a:lnTo>
                    <a:pt x="16548899" y="286887"/>
                  </a:lnTo>
                  <a:lnTo>
                    <a:pt x="16548899" y="5822311"/>
                  </a:lnTo>
                  <a:lnTo>
                    <a:pt x="16545145" y="5868846"/>
                  </a:lnTo>
                  <a:lnTo>
                    <a:pt x="16534274" y="5912990"/>
                  </a:lnTo>
                  <a:lnTo>
                    <a:pt x="16516878" y="5954153"/>
                  </a:lnTo>
                  <a:lnTo>
                    <a:pt x="16493547" y="5991744"/>
                  </a:lnTo>
                  <a:lnTo>
                    <a:pt x="16464872" y="6025172"/>
                  </a:lnTo>
                  <a:lnTo>
                    <a:pt x="16431444" y="6053847"/>
                  </a:lnTo>
                  <a:lnTo>
                    <a:pt x="16393853" y="6077177"/>
                  </a:lnTo>
                  <a:lnTo>
                    <a:pt x="16352691" y="6094574"/>
                  </a:lnTo>
                  <a:lnTo>
                    <a:pt x="16308547" y="6105445"/>
                  </a:lnTo>
                  <a:lnTo>
                    <a:pt x="16262012" y="6109199"/>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1247950" y="4259162"/>
              <a:ext cx="15557449" cy="4582049"/>
            </a:xfrm>
            <a:prstGeom prst="rect">
              <a:avLst/>
            </a:prstGeom>
          </p:spPr>
        </p:pic>
      </p:grpSp>
      <p:sp>
        <p:nvSpPr>
          <p:cNvPr id="6" name="object 6"/>
          <p:cNvSpPr txBox="1"/>
          <p:nvPr/>
        </p:nvSpPr>
        <p:spPr>
          <a:xfrm>
            <a:off x="7134009" y="3355578"/>
            <a:ext cx="6505791" cy="781624"/>
          </a:xfrm>
          <a:prstGeom prst="rect">
            <a:avLst/>
          </a:prstGeom>
        </p:spPr>
        <p:txBody>
          <a:bodyPr vert="horz" wrap="square" lIns="0" tIns="100965" rIns="0" bIns="0" rtlCol="0">
            <a:spAutoFit/>
          </a:bodyPr>
          <a:lstStyle/>
          <a:p>
            <a:pPr marL="31115">
              <a:lnSpc>
                <a:spcPct val="100000"/>
              </a:lnSpc>
              <a:spcBef>
                <a:spcPts val="795"/>
              </a:spcBef>
            </a:pPr>
            <a:r>
              <a:rPr lang="pt-BR" sz="2400" spc="170">
                <a:latin typeface="Tahoma"/>
                <a:cs typeface="Tahoma"/>
              </a:rPr>
              <a:t>Publicidade na Europa em 2022</a:t>
            </a:r>
            <a:endParaRPr lang="pt-BR" sz="2400">
              <a:latin typeface="Tahoma"/>
              <a:cs typeface="Tahoma"/>
            </a:endParaRPr>
          </a:p>
          <a:p>
            <a:pPr marL="12700">
              <a:lnSpc>
                <a:spcPct val="100000"/>
              </a:lnSpc>
              <a:spcBef>
                <a:spcPts val="465"/>
              </a:spcBef>
            </a:pPr>
            <a:r>
              <a:rPr lang="pt-BR" sz="1600">
                <a:latin typeface="Tahoma"/>
                <a:cs typeface="Tahoma"/>
              </a:rPr>
              <a:t>Mercados Europeus em Geral e Grandes Mercados de Publicidade</a:t>
            </a:r>
          </a:p>
        </p:txBody>
      </p:sp>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pc="-25"/>
              <a:t>11</a:t>
            </a:fld>
            <a:endParaRPr spc="-25"/>
          </a:p>
        </p:txBody>
      </p:sp>
      <p:sp>
        <p:nvSpPr>
          <p:cNvPr id="7" name="object 7"/>
          <p:cNvSpPr txBox="1"/>
          <p:nvPr/>
        </p:nvSpPr>
        <p:spPr>
          <a:xfrm>
            <a:off x="911874" y="1930807"/>
            <a:ext cx="4803125" cy="382156"/>
          </a:xfrm>
          <a:prstGeom prst="rect">
            <a:avLst/>
          </a:prstGeom>
        </p:spPr>
        <p:txBody>
          <a:bodyPr vert="horz" wrap="square" lIns="0" tIns="12700" rIns="0" bIns="0" rtlCol="0">
            <a:spAutoFit/>
          </a:bodyPr>
          <a:lstStyle/>
          <a:p>
            <a:pPr marL="12700">
              <a:lnSpc>
                <a:spcPct val="100000"/>
              </a:lnSpc>
              <a:spcBef>
                <a:spcPts val="100"/>
              </a:spcBef>
            </a:pPr>
            <a:r>
              <a:rPr lang="pt-BR" sz="2400" spc="75">
                <a:latin typeface="Tahoma"/>
                <a:cs typeface="Tahoma"/>
              </a:rPr>
              <a:t>Países Europeus em Detalhe</a:t>
            </a:r>
            <a:endParaRPr lang="pt-BR" sz="2400">
              <a:latin typeface="Tahoma"/>
              <a:cs typeface="Tahoma"/>
            </a:endParaRPr>
          </a:p>
        </p:txBody>
      </p:sp>
      <p:sp>
        <p:nvSpPr>
          <p:cNvPr id="8" name="object 8"/>
          <p:cNvSpPr txBox="1">
            <a:spLocks noGrp="1"/>
          </p:cNvSpPr>
          <p:nvPr>
            <p:ph type="title"/>
          </p:nvPr>
        </p:nvSpPr>
        <p:spPr>
          <a:xfrm>
            <a:off x="878570" y="622396"/>
            <a:ext cx="5890895" cy="1120820"/>
          </a:xfrm>
          <a:prstGeom prst="rect">
            <a:avLst/>
          </a:prstGeom>
        </p:spPr>
        <p:txBody>
          <a:bodyPr vert="horz" wrap="square" lIns="0" tIns="12700" rIns="0" bIns="0" rtlCol="0">
            <a:spAutoFit/>
          </a:bodyPr>
          <a:lstStyle/>
          <a:p>
            <a:pPr marL="12700" marR="5080">
              <a:lnSpc>
                <a:spcPct val="100000"/>
              </a:lnSpc>
              <a:spcBef>
                <a:spcPts val="100"/>
              </a:spcBef>
            </a:pPr>
            <a:r>
              <a:rPr lang="pt-BR" spc="120"/>
              <a:t>Composição Masculina/ Feminina em Anúncios</a:t>
            </a:r>
            <a:endParaRPr lang="pt-BR" spc="220"/>
          </a:p>
        </p:txBody>
      </p:sp>
      <p:sp>
        <p:nvSpPr>
          <p:cNvPr id="9" name="object 9"/>
          <p:cNvSpPr txBox="1"/>
          <p:nvPr/>
        </p:nvSpPr>
        <p:spPr>
          <a:xfrm>
            <a:off x="7797929" y="1144962"/>
            <a:ext cx="9088774" cy="741742"/>
          </a:xfrm>
          <a:prstGeom prst="rect">
            <a:avLst/>
          </a:prstGeom>
        </p:spPr>
        <p:txBody>
          <a:bodyPr vert="horz" wrap="square" lIns="0" tIns="8890" rIns="0" bIns="0" rtlCol="0">
            <a:spAutoFit/>
          </a:bodyPr>
          <a:lstStyle/>
          <a:p>
            <a:pPr marL="12700" marR="5080">
              <a:lnSpc>
                <a:spcPct val="101600"/>
              </a:lnSpc>
              <a:spcBef>
                <a:spcPts val="70"/>
              </a:spcBef>
            </a:pPr>
            <a:r>
              <a:rPr lang="pt-BR" sz="1600" b="1" dirty="0">
                <a:latin typeface="Tahoma"/>
                <a:cs typeface="Tahoma"/>
              </a:rPr>
              <a:t>A publicidade em vídeo na Europa exibe uma composição masculina/ feminina mais equilibrada do que a América do Norte e o Reino Unido</a:t>
            </a:r>
            <a:r>
              <a:rPr lang="pt-BR" sz="1600" spc="-10" dirty="0">
                <a:latin typeface="Tahoma"/>
                <a:cs typeface="Tahoma"/>
              </a:rPr>
              <a:t>,</a:t>
            </a:r>
            <a:r>
              <a:rPr lang="pt-BR" sz="1600" spc="20" dirty="0">
                <a:latin typeface="Tahoma"/>
                <a:cs typeface="Tahoma"/>
              </a:rPr>
              <a:t> </a:t>
            </a:r>
            <a:r>
              <a:rPr lang="pt-BR" sz="1600" spc="55" dirty="0">
                <a:latin typeface="Tahoma"/>
                <a:cs typeface="Tahoma"/>
              </a:rPr>
              <a:t>embora ainda mostre uma maior tendência masculina do que a porcentagem da sua população masculina</a:t>
            </a:r>
            <a:r>
              <a:rPr lang="pt-BR" sz="1600" spc="-10" dirty="0">
                <a:latin typeface="Tahoma"/>
                <a:cs typeface="Tahoma"/>
              </a:rPr>
              <a:t>.</a:t>
            </a:r>
            <a:endParaRPr lang="pt-BR" sz="1600" dirty="0">
              <a:latin typeface="Tahoma"/>
              <a:cs typeface="Tahoma"/>
            </a:endParaRPr>
          </a:p>
        </p:txBody>
      </p:sp>
      <p:sp>
        <p:nvSpPr>
          <p:cNvPr id="10" name="object 10"/>
          <p:cNvSpPr txBox="1"/>
          <p:nvPr/>
        </p:nvSpPr>
        <p:spPr>
          <a:xfrm>
            <a:off x="7903824" y="1985916"/>
            <a:ext cx="9088775" cy="741742"/>
          </a:xfrm>
          <a:prstGeom prst="rect">
            <a:avLst/>
          </a:prstGeom>
        </p:spPr>
        <p:txBody>
          <a:bodyPr vert="horz" wrap="square" lIns="0" tIns="8890" rIns="0" bIns="0" rtlCol="0">
            <a:spAutoFit/>
          </a:bodyPr>
          <a:lstStyle/>
          <a:p>
            <a:pPr marL="363855" marR="5080" indent="-351790">
              <a:lnSpc>
                <a:spcPct val="101600"/>
              </a:lnSpc>
              <a:spcBef>
                <a:spcPts val="70"/>
              </a:spcBef>
              <a:buFont typeface="Arial"/>
              <a:buChar char="●"/>
              <a:tabLst>
                <a:tab pos="363855" algn="l"/>
                <a:tab pos="364490" algn="l"/>
              </a:tabLst>
            </a:pPr>
            <a:r>
              <a:rPr lang="pt-BR" sz="1600" spc="70">
                <a:latin typeface="Tahoma"/>
                <a:cs typeface="Tahoma"/>
              </a:rPr>
              <a:t>Dos</a:t>
            </a:r>
            <a:r>
              <a:rPr lang="pt-BR" sz="1600" spc="-20">
                <a:latin typeface="Tahoma"/>
                <a:cs typeface="Tahoma"/>
              </a:rPr>
              <a:t> </a:t>
            </a:r>
            <a:r>
              <a:rPr lang="pt-BR" sz="1600">
                <a:latin typeface="Tahoma"/>
                <a:cs typeface="Tahoma"/>
              </a:rPr>
              <a:t>16</a:t>
            </a:r>
            <a:r>
              <a:rPr lang="pt-BR" sz="1600" spc="-15">
                <a:latin typeface="Tahoma"/>
                <a:cs typeface="Tahoma"/>
              </a:rPr>
              <a:t> </a:t>
            </a:r>
            <a:r>
              <a:rPr lang="pt-BR" sz="1600" spc="45">
                <a:latin typeface="Tahoma"/>
                <a:cs typeface="Tahoma"/>
              </a:rPr>
              <a:t>países europeus analisados, apenas um apresenta uma maior tendência masculina em vozes em criativos de anúncios. A composição masculina na Dinamarca espelha os </a:t>
            </a:r>
            <a:r>
              <a:rPr lang="pt-BR" sz="1600">
                <a:latin typeface="Tahoma"/>
                <a:cs typeface="Tahoma"/>
              </a:rPr>
              <a:t>resultados visuais</a:t>
            </a:r>
            <a:r>
              <a:rPr lang="pt-BR" sz="1600" spc="-10">
                <a:latin typeface="Tahoma"/>
                <a:cs typeface="Tahoma"/>
              </a:rPr>
              <a:t>.</a:t>
            </a:r>
            <a:endParaRPr lang="pt-BR" sz="1600">
              <a:latin typeface="Tahoma"/>
              <a:cs typeface="Tahoma"/>
            </a:endParaRPr>
          </a:p>
        </p:txBody>
      </p:sp>
      <p:sp>
        <p:nvSpPr>
          <p:cNvPr id="13" name="object 5">
            <a:extLst>
              <a:ext uri="{FF2B5EF4-FFF2-40B4-BE49-F238E27FC236}">
                <a16:creationId xmlns:a16="http://schemas.microsoft.com/office/drawing/2014/main" id="{C17B3ED6-76B6-06E3-3042-10F66E08BABF}"/>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9290" y="2788470"/>
            <a:ext cx="17263745" cy="7372984"/>
            <a:chOff x="399290" y="2788470"/>
            <a:chExt cx="17263745" cy="7372984"/>
          </a:xfrm>
        </p:grpSpPr>
        <p:pic>
          <p:nvPicPr>
            <p:cNvPr id="3" name="object 3"/>
            <p:cNvPicPr/>
            <p:nvPr/>
          </p:nvPicPr>
          <p:blipFill>
            <a:blip r:embed="rId2" cstate="print"/>
            <a:stretch>
              <a:fillRect/>
            </a:stretch>
          </p:blipFill>
          <p:spPr>
            <a:xfrm>
              <a:off x="399290" y="2788470"/>
              <a:ext cx="17263275" cy="6823575"/>
            </a:xfrm>
            <a:prstGeom prst="rect">
              <a:avLst/>
            </a:prstGeom>
          </p:spPr>
        </p:pic>
        <p:sp>
          <p:nvSpPr>
            <p:cNvPr id="4" name="object 4"/>
            <p:cNvSpPr/>
            <p:nvPr/>
          </p:nvSpPr>
          <p:spPr>
            <a:xfrm>
              <a:off x="710300" y="3062349"/>
              <a:ext cx="16549369" cy="6109335"/>
            </a:xfrm>
            <a:custGeom>
              <a:avLst/>
              <a:gdLst/>
              <a:ahLst/>
              <a:cxnLst/>
              <a:rect l="l" t="t" r="r" b="b"/>
              <a:pathLst>
                <a:path w="16549369" h="6109334">
                  <a:moveTo>
                    <a:pt x="16262012" y="6109199"/>
                  </a:moveTo>
                  <a:lnTo>
                    <a:pt x="286887" y="6109199"/>
                  </a:lnTo>
                  <a:lnTo>
                    <a:pt x="240353" y="6105445"/>
                  </a:lnTo>
                  <a:lnTo>
                    <a:pt x="196209" y="6094574"/>
                  </a:lnTo>
                  <a:lnTo>
                    <a:pt x="155046" y="6077177"/>
                  </a:lnTo>
                  <a:lnTo>
                    <a:pt x="117455" y="6053847"/>
                  </a:lnTo>
                  <a:lnTo>
                    <a:pt x="84027" y="6025172"/>
                  </a:lnTo>
                  <a:lnTo>
                    <a:pt x="55352" y="5991744"/>
                  </a:lnTo>
                  <a:lnTo>
                    <a:pt x="32021" y="5954153"/>
                  </a:lnTo>
                  <a:lnTo>
                    <a:pt x="14625" y="5912990"/>
                  </a:lnTo>
                  <a:lnTo>
                    <a:pt x="3754" y="5868846"/>
                  </a:lnTo>
                  <a:lnTo>
                    <a:pt x="0" y="5822311"/>
                  </a:lnTo>
                  <a:lnTo>
                    <a:pt x="0" y="286887"/>
                  </a:lnTo>
                  <a:lnTo>
                    <a:pt x="3754" y="240353"/>
                  </a:lnTo>
                  <a:lnTo>
                    <a:pt x="14625" y="196209"/>
                  </a:lnTo>
                  <a:lnTo>
                    <a:pt x="32021" y="155046"/>
                  </a:lnTo>
                  <a:lnTo>
                    <a:pt x="55352" y="117455"/>
                  </a:lnTo>
                  <a:lnTo>
                    <a:pt x="84027" y="84027"/>
                  </a:lnTo>
                  <a:lnTo>
                    <a:pt x="117455" y="55352"/>
                  </a:lnTo>
                  <a:lnTo>
                    <a:pt x="155046" y="32021"/>
                  </a:lnTo>
                  <a:lnTo>
                    <a:pt x="196209" y="14625"/>
                  </a:lnTo>
                  <a:lnTo>
                    <a:pt x="240353" y="3754"/>
                  </a:lnTo>
                  <a:lnTo>
                    <a:pt x="286887" y="0"/>
                  </a:lnTo>
                  <a:lnTo>
                    <a:pt x="16262012" y="0"/>
                  </a:lnTo>
                  <a:lnTo>
                    <a:pt x="16307162" y="3573"/>
                  </a:lnTo>
                  <a:lnTo>
                    <a:pt x="16350793" y="14082"/>
                  </a:lnTo>
                  <a:lnTo>
                    <a:pt x="16392136" y="31207"/>
                  </a:lnTo>
                  <a:lnTo>
                    <a:pt x="16430419" y="54628"/>
                  </a:lnTo>
                  <a:lnTo>
                    <a:pt x="16464872" y="84027"/>
                  </a:lnTo>
                  <a:lnTo>
                    <a:pt x="16494271" y="118480"/>
                  </a:lnTo>
                  <a:lnTo>
                    <a:pt x="16517692" y="156763"/>
                  </a:lnTo>
                  <a:lnTo>
                    <a:pt x="16534817" y="198106"/>
                  </a:lnTo>
                  <a:lnTo>
                    <a:pt x="16545326" y="241737"/>
                  </a:lnTo>
                  <a:lnTo>
                    <a:pt x="16548899" y="286887"/>
                  </a:lnTo>
                  <a:lnTo>
                    <a:pt x="16548899" y="5822311"/>
                  </a:lnTo>
                  <a:lnTo>
                    <a:pt x="16545145" y="5868846"/>
                  </a:lnTo>
                  <a:lnTo>
                    <a:pt x="16534274" y="5912990"/>
                  </a:lnTo>
                  <a:lnTo>
                    <a:pt x="16516878" y="5954153"/>
                  </a:lnTo>
                  <a:lnTo>
                    <a:pt x="16493547" y="5991744"/>
                  </a:lnTo>
                  <a:lnTo>
                    <a:pt x="16464872" y="6025172"/>
                  </a:lnTo>
                  <a:lnTo>
                    <a:pt x="16431444" y="6053847"/>
                  </a:lnTo>
                  <a:lnTo>
                    <a:pt x="16393853" y="6077177"/>
                  </a:lnTo>
                  <a:lnTo>
                    <a:pt x="16352691" y="6094574"/>
                  </a:lnTo>
                  <a:lnTo>
                    <a:pt x="16308547" y="6105445"/>
                  </a:lnTo>
                  <a:lnTo>
                    <a:pt x="16262012" y="6109199"/>
                  </a:lnTo>
                  <a:close/>
                </a:path>
              </a:pathLst>
            </a:custGeom>
            <a:solidFill>
              <a:srgbClr val="FFFFFF"/>
            </a:solidFill>
          </p:spPr>
          <p:txBody>
            <a:bodyPr wrap="square" lIns="0" tIns="0" rIns="0" bIns="0" rtlCol="0"/>
            <a:lstStyle/>
            <a:p>
              <a:endParaRPr/>
            </a:p>
          </p:txBody>
        </p:sp>
        <p:sp>
          <p:nvSpPr>
            <p:cNvPr id="5" name="object 5"/>
            <p:cNvSpPr/>
            <p:nvPr/>
          </p:nvSpPr>
          <p:spPr>
            <a:xfrm>
              <a:off x="3009874" y="8492210"/>
              <a:ext cx="13002895" cy="450215"/>
            </a:xfrm>
            <a:custGeom>
              <a:avLst/>
              <a:gdLst/>
              <a:ahLst/>
              <a:cxnLst/>
              <a:rect l="l" t="t" r="r" b="b"/>
              <a:pathLst>
                <a:path w="13002894" h="450215">
                  <a:moveTo>
                    <a:pt x="6068390" y="0"/>
                  </a:moveTo>
                  <a:lnTo>
                    <a:pt x="0" y="0"/>
                  </a:lnTo>
                  <a:lnTo>
                    <a:pt x="0" y="449694"/>
                  </a:lnTo>
                  <a:lnTo>
                    <a:pt x="6068390" y="449694"/>
                  </a:lnTo>
                  <a:lnTo>
                    <a:pt x="6068390" y="0"/>
                  </a:lnTo>
                  <a:close/>
                </a:path>
                <a:path w="13002894" h="450215">
                  <a:moveTo>
                    <a:pt x="13002590" y="0"/>
                  </a:moveTo>
                  <a:lnTo>
                    <a:pt x="6934200" y="0"/>
                  </a:lnTo>
                  <a:lnTo>
                    <a:pt x="6934200" y="449694"/>
                  </a:lnTo>
                  <a:lnTo>
                    <a:pt x="13002590" y="449694"/>
                  </a:lnTo>
                  <a:lnTo>
                    <a:pt x="13002590" y="0"/>
                  </a:lnTo>
                  <a:close/>
                </a:path>
              </a:pathLst>
            </a:custGeom>
            <a:solidFill>
              <a:srgbClr val="EEEEEE"/>
            </a:solidFill>
          </p:spPr>
          <p:txBody>
            <a:bodyPr wrap="square" lIns="0" tIns="0" rIns="0" bIns="0" rtlCol="0"/>
            <a:lstStyle/>
            <a:p>
              <a:endParaRPr/>
            </a:p>
          </p:txBody>
        </p:sp>
        <p:pic>
          <p:nvPicPr>
            <p:cNvPr id="6" name="object 6"/>
            <p:cNvPicPr/>
            <p:nvPr/>
          </p:nvPicPr>
          <p:blipFill>
            <a:blip r:embed="rId3" cstate="print"/>
            <a:stretch>
              <a:fillRect/>
            </a:stretch>
          </p:blipFill>
          <p:spPr>
            <a:xfrm>
              <a:off x="1189299" y="3009263"/>
              <a:ext cx="15909400" cy="6121320"/>
            </a:xfrm>
            <a:prstGeom prst="rect">
              <a:avLst/>
            </a:prstGeom>
          </p:spPr>
        </p:pic>
      </p:grpSp>
      <p:sp>
        <p:nvSpPr>
          <p:cNvPr id="7" name="object 7"/>
          <p:cNvSpPr txBox="1"/>
          <p:nvPr/>
        </p:nvSpPr>
        <p:spPr>
          <a:xfrm>
            <a:off x="7876339" y="1396933"/>
            <a:ext cx="8506661" cy="490584"/>
          </a:xfrm>
          <a:prstGeom prst="rect">
            <a:avLst/>
          </a:prstGeom>
        </p:spPr>
        <p:txBody>
          <a:bodyPr vert="horz" wrap="square" lIns="0" tIns="8890" rIns="0" bIns="0" rtlCol="0">
            <a:spAutoFit/>
          </a:bodyPr>
          <a:lstStyle/>
          <a:p>
            <a:pPr marL="12700" marR="5080">
              <a:lnSpc>
                <a:spcPct val="101600"/>
              </a:lnSpc>
              <a:spcBef>
                <a:spcPts val="70"/>
              </a:spcBef>
            </a:pPr>
            <a:r>
              <a:rPr lang="pt-BR" sz="1600" b="1" spc="-10">
                <a:latin typeface="Tahoma"/>
                <a:cs typeface="Tahoma"/>
              </a:rPr>
              <a:t>A publicidade na Austrália apresenta uma maior tendência masculina do que a Nova Zelândia</a:t>
            </a:r>
            <a:r>
              <a:rPr lang="pt-BR" sz="1600" spc="-10">
                <a:latin typeface="Tahoma"/>
                <a:cs typeface="Tahoma"/>
              </a:rPr>
              <a:t>,</a:t>
            </a:r>
            <a:r>
              <a:rPr lang="pt-BR" sz="1600" spc="-45">
                <a:latin typeface="Tahoma"/>
                <a:cs typeface="Tahoma"/>
              </a:rPr>
              <a:t> </a:t>
            </a:r>
            <a:r>
              <a:rPr lang="pt-BR" sz="1600" spc="45">
                <a:latin typeface="Tahoma"/>
                <a:cs typeface="Tahoma"/>
              </a:rPr>
              <a:t>embora ambas mostrem uma tendência masculina para visuais e áudios</a:t>
            </a:r>
            <a:r>
              <a:rPr lang="pt-BR" sz="1600" spc="-10">
                <a:latin typeface="Tahoma"/>
                <a:cs typeface="Tahoma"/>
              </a:rPr>
              <a:t>.</a:t>
            </a:r>
            <a:endParaRPr lang="pt-BR" sz="1600">
              <a:latin typeface="Tahoma"/>
              <a:cs typeface="Tahoma"/>
            </a:endParaRPr>
          </a:p>
        </p:txBody>
      </p:sp>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pc="-25"/>
              <a:t>12</a:t>
            </a:fld>
            <a:endParaRPr spc="-25"/>
          </a:p>
        </p:txBody>
      </p:sp>
      <p:sp>
        <p:nvSpPr>
          <p:cNvPr id="8" name="object 8"/>
          <p:cNvSpPr txBox="1"/>
          <p:nvPr/>
        </p:nvSpPr>
        <p:spPr>
          <a:xfrm>
            <a:off x="7876339" y="2139883"/>
            <a:ext cx="8506661" cy="490584"/>
          </a:xfrm>
          <a:prstGeom prst="rect">
            <a:avLst/>
          </a:prstGeom>
        </p:spPr>
        <p:txBody>
          <a:bodyPr vert="horz" wrap="square" lIns="0" tIns="8890" rIns="0" bIns="0" rtlCol="0">
            <a:spAutoFit/>
          </a:bodyPr>
          <a:lstStyle/>
          <a:p>
            <a:pPr marL="12700" marR="5080">
              <a:lnSpc>
                <a:spcPct val="101600"/>
              </a:lnSpc>
              <a:spcBef>
                <a:spcPts val="70"/>
              </a:spcBef>
            </a:pPr>
            <a:r>
              <a:rPr lang="pt-BR" sz="1600" spc="70">
                <a:latin typeface="Tahoma"/>
                <a:cs typeface="Tahoma"/>
              </a:rPr>
              <a:t>A região da </a:t>
            </a:r>
            <a:r>
              <a:rPr lang="pt-BR" sz="1600" b="1" spc="70">
                <a:latin typeface="Tahoma"/>
                <a:cs typeface="Tahoma"/>
              </a:rPr>
              <a:t>América Latina</a:t>
            </a:r>
            <a:r>
              <a:rPr lang="pt-BR" sz="1600" spc="70">
                <a:latin typeface="Tahoma"/>
                <a:cs typeface="Tahoma"/>
              </a:rPr>
              <a:t> </a:t>
            </a:r>
            <a:r>
              <a:rPr lang="pt-BR" sz="1600" b="1">
                <a:latin typeface="Tahoma"/>
                <a:cs typeface="Tahoma"/>
              </a:rPr>
              <a:t>mostra uma forte tendência masculina com relação às vozes que ouvimos </a:t>
            </a:r>
            <a:r>
              <a:rPr lang="pt-BR" sz="1600">
                <a:latin typeface="Tahoma"/>
                <a:cs typeface="Tahoma"/>
              </a:rPr>
              <a:t>em anúncios, liderada mais pelo Brasil do que pelo México</a:t>
            </a:r>
            <a:r>
              <a:rPr lang="pt-BR" sz="1600" spc="55">
                <a:latin typeface="Tahoma"/>
                <a:cs typeface="Tahoma"/>
              </a:rPr>
              <a:t>.</a:t>
            </a:r>
            <a:endParaRPr lang="pt-BR" sz="1600">
              <a:latin typeface="Tahoma"/>
              <a:cs typeface="Tahoma"/>
            </a:endParaRPr>
          </a:p>
        </p:txBody>
      </p:sp>
      <p:sp>
        <p:nvSpPr>
          <p:cNvPr id="9" name="object 9"/>
          <p:cNvSpPr txBox="1"/>
          <p:nvPr/>
        </p:nvSpPr>
        <p:spPr>
          <a:xfrm>
            <a:off x="911875" y="1875943"/>
            <a:ext cx="5412725" cy="806631"/>
          </a:xfrm>
          <a:prstGeom prst="rect">
            <a:avLst/>
          </a:prstGeom>
        </p:spPr>
        <p:txBody>
          <a:bodyPr vert="horz" wrap="square" lIns="0" tIns="67310" rIns="0" bIns="0" rtlCol="0">
            <a:spAutoFit/>
          </a:bodyPr>
          <a:lstStyle/>
          <a:p>
            <a:pPr marL="12700">
              <a:lnSpc>
                <a:spcPct val="100000"/>
              </a:lnSpc>
              <a:spcBef>
                <a:spcPts val="530"/>
              </a:spcBef>
            </a:pPr>
            <a:r>
              <a:rPr lang="pt-BR" sz="2400" b="1" spc="90" dirty="0">
                <a:latin typeface="Tahoma"/>
                <a:cs typeface="Tahoma"/>
              </a:rPr>
              <a:t>Austrália e Nova Zelândia e </a:t>
            </a:r>
            <a:r>
              <a:rPr lang="pt-BR" sz="2400" spc="90" dirty="0">
                <a:latin typeface="Tahoma"/>
                <a:cs typeface="Tahoma"/>
              </a:rPr>
              <a:t>grandes países na </a:t>
            </a:r>
            <a:r>
              <a:rPr lang="pt-BR" sz="2400" b="1" spc="90" dirty="0">
                <a:latin typeface="Tahoma"/>
                <a:cs typeface="Tahoma"/>
              </a:rPr>
              <a:t>América Latina</a:t>
            </a:r>
            <a:endParaRPr lang="pt-BR" sz="2400" b="1" dirty="0">
              <a:latin typeface="Tahoma"/>
              <a:cs typeface="Tahoma"/>
            </a:endParaRPr>
          </a:p>
        </p:txBody>
      </p:sp>
      <p:sp>
        <p:nvSpPr>
          <p:cNvPr id="10" name="object 10"/>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lang="pt-BR" spc="120"/>
              <a:t>Composição Masculina/ Feminina em Anúncios</a:t>
            </a:r>
            <a:endParaRPr spc="220"/>
          </a:p>
        </p:txBody>
      </p:sp>
      <p:sp>
        <p:nvSpPr>
          <p:cNvPr id="13" name="object 5">
            <a:extLst>
              <a:ext uri="{FF2B5EF4-FFF2-40B4-BE49-F238E27FC236}">
                <a16:creationId xmlns:a16="http://schemas.microsoft.com/office/drawing/2014/main" id="{5503A63E-2A74-810D-AD1B-A4C3C3C923BD}"/>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
        <p:nvSpPr>
          <p:cNvPr id="11" name="TextBox 10">
            <a:extLst>
              <a:ext uri="{FF2B5EF4-FFF2-40B4-BE49-F238E27FC236}">
                <a16:creationId xmlns:a16="http://schemas.microsoft.com/office/drawing/2014/main" id="{87FB2F98-86D0-295E-BA7C-DC2C795B6680}"/>
              </a:ext>
            </a:extLst>
          </p:cNvPr>
          <p:cNvSpPr txBox="1"/>
          <p:nvPr/>
        </p:nvSpPr>
        <p:spPr>
          <a:xfrm>
            <a:off x="6401164" y="3300587"/>
            <a:ext cx="5498735" cy="461665"/>
          </a:xfrm>
          <a:prstGeom prst="rect">
            <a:avLst/>
          </a:prstGeom>
          <a:solidFill>
            <a:schemeClr val="bg1"/>
          </a:solidFill>
        </p:spPr>
        <p:txBody>
          <a:bodyPr wrap="square" rtlCol="0">
            <a:spAutoFit/>
          </a:bodyPr>
          <a:lstStyle/>
          <a:p>
            <a:pPr algn="ctr"/>
            <a:r>
              <a:rPr lang="pt-BR" sz="24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Publicidade - 2022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4199" y="297299"/>
            <a:ext cx="17739600" cy="9692399"/>
          </a:xfrm>
          <a:prstGeom prst="rect">
            <a:avLst/>
          </a:prstGeom>
        </p:spPr>
      </p:pic>
      <p:sp>
        <p:nvSpPr>
          <p:cNvPr id="3" name="object 3"/>
          <p:cNvSpPr txBox="1">
            <a:spLocks noGrp="1"/>
          </p:cNvSpPr>
          <p:nvPr>
            <p:ph type="title"/>
          </p:nvPr>
        </p:nvSpPr>
        <p:spPr>
          <a:xfrm>
            <a:off x="1416000" y="875477"/>
            <a:ext cx="4984800" cy="1335622"/>
          </a:xfrm>
          <a:prstGeom prst="rect">
            <a:avLst/>
          </a:prstGeom>
        </p:spPr>
        <p:txBody>
          <a:bodyPr vert="horz" wrap="square" lIns="0" tIns="12065" rIns="0" bIns="0" rtlCol="0">
            <a:spAutoFit/>
          </a:bodyPr>
          <a:lstStyle/>
          <a:p>
            <a:pPr marL="12700" marR="5080">
              <a:lnSpc>
                <a:spcPct val="100499"/>
              </a:lnSpc>
              <a:spcBef>
                <a:spcPts val="95"/>
              </a:spcBef>
            </a:pPr>
            <a:r>
              <a:rPr lang="pt-BR" sz="4300" spc="95">
                <a:solidFill>
                  <a:srgbClr val="FFFFFF"/>
                </a:solidFill>
              </a:rPr>
              <a:t>Idade Identificável em Detalhe</a:t>
            </a:r>
            <a:endParaRPr lang="pt-BR" sz="4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9290" y="2209970"/>
            <a:ext cx="17263745" cy="7951470"/>
            <a:chOff x="399290" y="2209970"/>
            <a:chExt cx="17263745" cy="7951470"/>
          </a:xfrm>
        </p:grpSpPr>
        <p:pic>
          <p:nvPicPr>
            <p:cNvPr id="3" name="object 3"/>
            <p:cNvPicPr/>
            <p:nvPr/>
          </p:nvPicPr>
          <p:blipFill>
            <a:blip r:embed="rId2" cstate="print"/>
            <a:stretch>
              <a:fillRect/>
            </a:stretch>
          </p:blipFill>
          <p:spPr>
            <a:xfrm>
              <a:off x="399290" y="2209970"/>
              <a:ext cx="17263275" cy="7624875"/>
            </a:xfrm>
            <a:prstGeom prst="rect">
              <a:avLst/>
            </a:prstGeom>
          </p:spPr>
        </p:pic>
        <p:sp>
          <p:nvSpPr>
            <p:cNvPr id="4" name="object 4"/>
            <p:cNvSpPr/>
            <p:nvPr/>
          </p:nvSpPr>
          <p:spPr>
            <a:xfrm>
              <a:off x="710300" y="2483850"/>
              <a:ext cx="16549369" cy="6910705"/>
            </a:xfrm>
            <a:custGeom>
              <a:avLst/>
              <a:gdLst/>
              <a:ahLst/>
              <a:cxnLst/>
              <a:rect l="l" t="t" r="r" b="b"/>
              <a:pathLst>
                <a:path w="16549369" h="6910705">
                  <a:moveTo>
                    <a:pt x="16224382" y="6910499"/>
                  </a:moveTo>
                  <a:lnTo>
                    <a:pt x="324517" y="6910499"/>
                  </a:lnTo>
                  <a:lnTo>
                    <a:pt x="276562" y="6906981"/>
                  </a:lnTo>
                  <a:lnTo>
                    <a:pt x="230792" y="6896760"/>
                  </a:lnTo>
                  <a:lnTo>
                    <a:pt x="187708" y="6880338"/>
                  </a:lnTo>
                  <a:lnTo>
                    <a:pt x="147814" y="6858218"/>
                  </a:lnTo>
                  <a:lnTo>
                    <a:pt x="111610" y="6830901"/>
                  </a:lnTo>
                  <a:lnTo>
                    <a:pt x="79598" y="6798889"/>
                  </a:lnTo>
                  <a:lnTo>
                    <a:pt x="52281" y="6762685"/>
                  </a:lnTo>
                  <a:lnTo>
                    <a:pt x="30161" y="6722790"/>
                  </a:lnTo>
                  <a:lnTo>
                    <a:pt x="13739" y="6679707"/>
                  </a:lnTo>
                  <a:lnTo>
                    <a:pt x="3518" y="6633937"/>
                  </a:lnTo>
                  <a:lnTo>
                    <a:pt x="0" y="6585982"/>
                  </a:lnTo>
                  <a:lnTo>
                    <a:pt x="0" y="324516"/>
                  </a:lnTo>
                  <a:lnTo>
                    <a:pt x="3518" y="276562"/>
                  </a:lnTo>
                  <a:lnTo>
                    <a:pt x="13739" y="230792"/>
                  </a:lnTo>
                  <a:lnTo>
                    <a:pt x="30161" y="187708"/>
                  </a:lnTo>
                  <a:lnTo>
                    <a:pt x="52281" y="147814"/>
                  </a:lnTo>
                  <a:lnTo>
                    <a:pt x="79598" y="111610"/>
                  </a:lnTo>
                  <a:lnTo>
                    <a:pt x="111610" y="79598"/>
                  </a:lnTo>
                  <a:lnTo>
                    <a:pt x="147814" y="52281"/>
                  </a:lnTo>
                  <a:lnTo>
                    <a:pt x="187708" y="30161"/>
                  </a:lnTo>
                  <a:lnTo>
                    <a:pt x="230792" y="13739"/>
                  </a:lnTo>
                  <a:lnTo>
                    <a:pt x="276562" y="3518"/>
                  </a:lnTo>
                  <a:lnTo>
                    <a:pt x="324517" y="0"/>
                  </a:lnTo>
                  <a:lnTo>
                    <a:pt x="16224382" y="0"/>
                  </a:lnTo>
                  <a:lnTo>
                    <a:pt x="16275454" y="4042"/>
                  </a:lnTo>
                  <a:lnTo>
                    <a:pt x="16324809" y="15929"/>
                  </a:lnTo>
                  <a:lnTo>
                    <a:pt x="16371574" y="35300"/>
                  </a:lnTo>
                  <a:lnTo>
                    <a:pt x="16414879" y="61793"/>
                  </a:lnTo>
                  <a:lnTo>
                    <a:pt x="16453851" y="95048"/>
                  </a:lnTo>
                  <a:lnTo>
                    <a:pt x="16487106" y="134020"/>
                  </a:lnTo>
                  <a:lnTo>
                    <a:pt x="16513599" y="177325"/>
                  </a:lnTo>
                  <a:lnTo>
                    <a:pt x="16532970" y="224090"/>
                  </a:lnTo>
                  <a:lnTo>
                    <a:pt x="16544857" y="273444"/>
                  </a:lnTo>
                  <a:lnTo>
                    <a:pt x="16548899" y="324516"/>
                  </a:lnTo>
                  <a:lnTo>
                    <a:pt x="16548899" y="6585982"/>
                  </a:lnTo>
                  <a:lnTo>
                    <a:pt x="16545381" y="6633937"/>
                  </a:lnTo>
                  <a:lnTo>
                    <a:pt x="16535160" y="6679707"/>
                  </a:lnTo>
                  <a:lnTo>
                    <a:pt x="16518738" y="6722790"/>
                  </a:lnTo>
                  <a:lnTo>
                    <a:pt x="16496618" y="6762685"/>
                  </a:lnTo>
                  <a:lnTo>
                    <a:pt x="16469301" y="6798889"/>
                  </a:lnTo>
                  <a:lnTo>
                    <a:pt x="16437290" y="6830901"/>
                  </a:lnTo>
                  <a:lnTo>
                    <a:pt x="16401086" y="6858218"/>
                  </a:lnTo>
                  <a:lnTo>
                    <a:pt x="16361191" y="6880338"/>
                  </a:lnTo>
                  <a:lnTo>
                    <a:pt x="16318107" y="6896760"/>
                  </a:lnTo>
                  <a:lnTo>
                    <a:pt x="16272337" y="6906981"/>
                  </a:lnTo>
                  <a:lnTo>
                    <a:pt x="16224382" y="6910499"/>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10601846" y="6592947"/>
              <a:ext cx="5213145" cy="1420949"/>
            </a:xfrm>
            <a:prstGeom prst="rect">
              <a:avLst/>
            </a:prstGeom>
          </p:spPr>
        </p:pic>
        <p:pic>
          <p:nvPicPr>
            <p:cNvPr id="6" name="object 6"/>
            <p:cNvPicPr/>
            <p:nvPr/>
          </p:nvPicPr>
          <p:blipFill>
            <a:blip r:embed="rId4" cstate="print"/>
            <a:stretch>
              <a:fillRect/>
            </a:stretch>
          </p:blipFill>
          <p:spPr>
            <a:xfrm>
              <a:off x="10601865" y="2791581"/>
              <a:ext cx="5213134" cy="1420950"/>
            </a:xfrm>
            <a:prstGeom prst="rect">
              <a:avLst/>
            </a:prstGeom>
          </p:spPr>
        </p:pic>
        <p:pic>
          <p:nvPicPr>
            <p:cNvPr id="7" name="object 7"/>
            <p:cNvPicPr/>
            <p:nvPr/>
          </p:nvPicPr>
          <p:blipFill>
            <a:blip r:embed="rId5" cstate="print"/>
            <a:stretch>
              <a:fillRect/>
            </a:stretch>
          </p:blipFill>
          <p:spPr>
            <a:xfrm>
              <a:off x="2704492" y="6548688"/>
              <a:ext cx="5213047" cy="1420950"/>
            </a:xfrm>
            <a:prstGeom prst="rect">
              <a:avLst/>
            </a:prstGeom>
          </p:spPr>
        </p:pic>
        <p:pic>
          <p:nvPicPr>
            <p:cNvPr id="8" name="object 8"/>
            <p:cNvPicPr/>
            <p:nvPr/>
          </p:nvPicPr>
          <p:blipFill>
            <a:blip r:embed="rId6" cstate="print"/>
            <a:stretch>
              <a:fillRect/>
            </a:stretch>
          </p:blipFill>
          <p:spPr>
            <a:xfrm>
              <a:off x="2704298" y="5213351"/>
              <a:ext cx="5213191" cy="1420950"/>
            </a:xfrm>
            <a:prstGeom prst="rect">
              <a:avLst/>
            </a:prstGeom>
          </p:spPr>
        </p:pic>
        <p:pic>
          <p:nvPicPr>
            <p:cNvPr id="9" name="object 9"/>
            <p:cNvPicPr/>
            <p:nvPr/>
          </p:nvPicPr>
          <p:blipFill>
            <a:blip r:embed="rId7" cstate="print"/>
            <a:stretch>
              <a:fillRect/>
            </a:stretch>
          </p:blipFill>
          <p:spPr>
            <a:xfrm>
              <a:off x="2704382" y="3878022"/>
              <a:ext cx="5213134" cy="1420942"/>
            </a:xfrm>
            <a:prstGeom prst="rect">
              <a:avLst/>
            </a:prstGeom>
          </p:spPr>
        </p:pic>
      </p:grpSp>
      <p:sp>
        <p:nvSpPr>
          <p:cNvPr id="10" name="object 10"/>
          <p:cNvSpPr txBox="1"/>
          <p:nvPr/>
        </p:nvSpPr>
        <p:spPr>
          <a:xfrm>
            <a:off x="1580026" y="4233031"/>
            <a:ext cx="905510" cy="505267"/>
          </a:xfrm>
          <a:prstGeom prst="rect">
            <a:avLst/>
          </a:prstGeom>
        </p:spPr>
        <p:txBody>
          <a:bodyPr vert="horz" wrap="square" lIns="0" tIns="12700" rIns="0" bIns="0" rtlCol="0">
            <a:spAutoFit/>
          </a:bodyPr>
          <a:lstStyle/>
          <a:p>
            <a:pPr marL="12700" marR="5080">
              <a:lnSpc>
                <a:spcPct val="100000"/>
              </a:lnSpc>
              <a:spcBef>
                <a:spcPts val="100"/>
              </a:spcBef>
            </a:pPr>
            <a:r>
              <a:rPr lang="pt-BR" sz="1600" b="1" spc="-10">
                <a:latin typeface="Arial"/>
                <a:cs typeface="Arial"/>
              </a:rPr>
              <a:t>América do Norte</a:t>
            </a:r>
            <a:endParaRPr lang="pt-BR" sz="1600">
              <a:latin typeface="Arial"/>
              <a:cs typeface="Arial"/>
            </a:endParaRPr>
          </a:p>
        </p:txBody>
      </p:sp>
      <p:sp>
        <p:nvSpPr>
          <p:cNvPr id="11" name="object 11"/>
          <p:cNvSpPr txBox="1"/>
          <p:nvPr/>
        </p:nvSpPr>
        <p:spPr>
          <a:xfrm>
            <a:off x="1580025" y="5663913"/>
            <a:ext cx="905510" cy="505267"/>
          </a:xfrm>
          <a:prstGeom prst="rect">
            <a:avLst/>
          </a:prstGeom>
        </p:spPr>
        <p:txBody>
          <a:bodyPr vert="horz" wrap="square" lIns="0" tIns="12700" rIns="0" bIns="0" rtlCol="0">
            <a:spAutoFit/>
          </a:bodyPr>
          <a:lstStyle/>
          <a:p>
            <a:pPr marL="12700" marR="5080">
              <a:lnSpc>
                <a:spcPct val="100000"/>
              </a:lnSpc>
              <a:spcBef>
                <a:spcPts val="100"/>
              </a:spcBef>
            </a:pPr>
            <a:r>
              <a:rPr lang="pt-BR" sz="1600" b="1" spc="-10">
                <a:latin typeface="Arial"/>
                <a:cs typeface="Arial"/>
              </a:rPr>
              <a:t>Reino Unido</a:t>
            </a:r>
            <a:endParaRPr lang="pt-BR" sz="1600">
              <a:latin typeface="Arial"/>
              <a:cs typeface="Arial"/>
            </a:endParaRPr>
          </a:p>
        </p:txBody>
      </p:sp>
      <p:sp>
        <p:nvSpPr>
          <p:cNvPr id="12" name="object 12"/>
          <p:cNvSpPr txBox="1"/>
          <p:nvPr/>
        </p:nvSpPr>
        <p:spPr>
          <a:xfrm>
            <a:off x="1580025" y="7128375"/>
            <a:ext cx="725170" cy="269240"/>
          </a:xfrm>
          <a:prstGeom prst="rect">
            <a:avLst/>
          </a:prstGeom>
        </p:spPr>
        <p:txBody>
          <a:bodyPr vert="horz" wrap="square" lIns="0" tIns="12700" rIns="0" bIns="0" rtlCol="0">
            <a:spAutoFit/>
          </a:bodyPr>
          <a:lstStyle/>
          <a:p>
            <a:pPr marL="12700">
              <a:lnSpc>
                <a:spcPct val="100000"/>
              </a:lnSpc>
              <a:spcBef>
                <a:spcPts val="100"/>
              </a:spcBef>
            </a:pPr>
            <a:r>
              <a:rPr lang="pt-BR" sz="1600" b="1" spc="-10">
                <a:latin typeface="Arial"/>
                <a:cs typeface="Arial"/>
              </a:rPr>
              <a:t>Europa</a:t>
            </a:r>
            <a:endParaRPr lang="pt-BR" sz="1600">
              <a:latin typeface="Arial"/>
              <a:cs typeface="Arial"/>
            </a:endParaRPr>
          </a:p>
        </p:txBody>
      </p:sp>
      <p:grpSp>
        <p:nvGrpSpPr>
          <p:cNvPr id="13" name="object 13"/>
          <p:cNvGrpSpPr/>
          <p:nvPr/>
        </p:nvGrpSpPr>
        <p:grpSpPr>
          <a:xfrm>
            <a:off x="2704388" y="4091337"/>
            <a:ext cx="13110844" cy="5213985"/>
            <a:chOff x="2704388" y="4091337"/>
            <a:chExt cx="13110844" cy="5213985"/>
          </a:xfrm>
        </p:grpSpPr>
        <p:pic>
          <p:nvPicPr>
            <p:cNvPr id="14" name="object 14"/>
            <p:cNvPicPr/>
            <p:nvPr/>
          </p:nvPicPr>
          <p:blipFill>
            <a:blip r:embed="rId8" cstate="print"/>
            <a:stretch>
              <a:fillRect/>
            </a:stretch>
          </p:blipFill>
          <p:spPr>
            <a:xfrm>
              <a:off x="2704388" y="7884025"/>
              <a:ext cx="5213122" cy="1420950"/>
            </a:xfrm>
            <a:prstGeom prst="rect">
              <a:avLst/>
            </a:prstGeom>
          </p:spPr>
        </p:pic>
        <p:pic>
          <p:nvPicPr>
            <p:cNvPr id="15" name="object 15"/>
            <p:cNvPicPr/>
            <p:nvPr/>
          </p:nvPicPr>
          <p:blipFill>
            <a:blip r:embed="rId9" cstate="print"/>
            <a:stretch>
              <a:fillRect/>
            </a:stretch>
          </p:blipFill>
          <p:spPr>
            <a:xfrm>
              <a:off x="10601881" y="4091337"/>
              <a:ext cx="5212978" cy="1420915"/>
            </a:xfrm>
            <a:prstGeom prst="rect">
              <a:avLst/>
            </a:prstGeom>
          </p:spPr>
        </p:pic>
        <p:pic>
          <p:nvPicPr>
            <p:cNvPr id="16" name="object 16"/>
            <p:cNvPicPr/>
            <p:nvPr/>
          </p:nvPicPr>
          <p:blipFill>
            <a:blip r:embed="rId10" cstate="print"/>
            <a:stretch>
              <a:fillRect/>
            </a:stretch>
          </p:blipFill>
          <p:spPr>
            <a:xfrm>
              <a:off x="10601779" y="5301860"/>
              <a:ext cx="5213197" cy="1420958"/>
            </a:xfrm>
            <a:prstGeom prst="rect">
              <a:avLst/>
            </a:prstGeom>
          </p:spPr>
        </p:pic>
        <p:pic>
          <p:nvPicPr>
            <p:cNvPr id="17" name="object 17"/>
            <p:cNvPicPr/>
            <p:nvPr/>
          </p:nvPicPr>
          <p:blipFill>
            <a:blip r:embed="rId11" cstate="print"/>
            <a:stretch>
              <a:fillRect/>
            </a:stretch>
          </p:blipFill>
          <p:spPr>
            <a:xfrm>
              <a:off x="10601779" y="7884025"/>
              <a:ext cx="5213197" cy="1420959"/>
            </a:xfrm>
            <a:prstGeom prst="rect">
              <a:avLst/>
            </a:prstGeom>
          </p:spPr>
        </p:pic>
      </p:grpSp>
      <p:sp>
        <p:nvSpPr>
          <p:cNvPr id="18" name="object 18"/>
          <p:cNvSpPr txBox="1"/>
          <p:nvPr/>
        </p:nvSpPr>
        <p:spPr>
          <a:xfrm>
            <a:off x="1580024" y="8347764"/>
            <a:ext cx="905509" cy="505267"/>
          </a:xfrm>
          <a:prstGeom prst="rect">
            <a:avLst/>
          </a:prstGeom>
        </p:spPr>
        <p:txBody>
          <a:bodyPr vert="horz" wrap="square" lIns="0" tIns="12700" rIns="0" bIns="0" rtlCol="0">
            <a:spAutoFit/>
          </a:bodyPr>
          <a:lstStyle/>
          <a:p>
            <a:pPr marL="12700">
              <a:lnSpc>
                <a:spcPct val="100000"/>
              </a:lnSpc>
              <a:spcBef>
                <a:spcPts val="100"/>
              </a:spcBef>
            </a:pPr>
            <a:r>
              <a:rPr lang="pt-BR" sz="1600" b="1" spc="-45">
                <a:latin typeface="Arial"/>
                <a:cs typeface="Arial"/>
              </a:rPr>
              <a:t>América Latina</a:t>
            </a:r>
            <a:endParaRPr lang="pt-BR" sz="1600">
              <a:latin typeface="Arial"/>
              <a:cs typeface="Arial"/>
            </a:endParaRPr>
          </a:p>
        </p:txBody>
      </p:sp>
      <p:sp>
        <p:nvSpPr>
          <p:cNvPr id="19" name="object 19"/>
          <p:cNvSpPr txBox="1"/>
          <p:nvPr/>
        </p:nvSpPr>
        <p:spPr>
          <a:xfrm>
            <a:off x="9198394" y="3013841"/>
            <a:ext cx="1266615" cy="505267"/>
          </a:xfrm>
          <a:prstGeom prst="rect">
            <a:avLst/>
          </a:prstGeom>
        </p:spPr>
        <p:txBody>
          <a:bodyPr vert="horz" wrap="square" lIns="0" tIns="12700" rIns="0" bIns="0" rtlCol="0">
            <a:spAutoFit/>
          </a:bodyPr>
          <a:lstStyle/>
          <a:p>
            <a:pPr marL="12700" marR="5080">
              <a:lnSpc>
                <a:spcPct val="100000"/>
              </a:lnSpc>
              <a:spcBef>
                <a:spcPts val="100"/>
              </a:spcBef>
            </a:pPr>
            <a:r>
              <a:rPr lang="pt-BR" sz="1600" b="1">
                <a:latin typeface="Arial"/>
                <a:cs typeface="Arial"/>
              </a:rPr>
              <a:t>Centro e Sul da Ásia</a:t>
            </a:r>
            <a:endParaRPr lang="pt-BR" sz="1600">
              <a:latin typeface="Arial"/>
              <a:cs typeface="Arial"/>
            </a:endParaRPr>
          </a:p>
        </p:txBody>
      </p:sp>
      <p:sp>
        <p:nvSpPr>
          <p:cNvPr id="20" name="object 20"/>
          <p:cNvSpPr txBox="1"/>
          <p:nvPr/>
        </p:nvSpPr>
        <p:spPr>
          <a:xfrm>
            <a:off x="9198395" y="7038760"/>
            <a:ext cx="1278255" cy="505267"/>
          </a:xfrm>
          <a:prstGeom prst="rect">
            <a:avLst/>
          </a:prstGeom>
        </p:spPr>
        <p:txBody>
          <a:bodyPr vert="horz" wrap="square" lIns="0" tIns="12700" rIns="0" bIns="0" rtlCol="0">
            <a:spAutoFit/>
          </a:bodyPr>
          <a:lstStyle/>
          <a:p>
            <a:pPr marL="12700" marR="5080">
              <a:lnSpc>
                <a:spcPct val="100000"/>
              </a:lnSpc>
              <a:spcBef>
                <a:spcPts val="100"/>
              </a:spcBef>
            </a:pPr>
            <a:r>
              <a:rPr lang="pt-BR" sz="1600" b="1" spc="-10">
                <a:latin typeface="Arial"/>
                <a:cs typeface="Arial"/>
              </a:rPr>
              <a:t>África Subsaariana</a:t>
            </a:r>
            <a:endParaRPr lang="pt-BR" sz="1600">
              <a:latin typeface="Arial"/>
              <a:cs typeface="Arial"/>
            </a:endParaRPr>
          </a:p>
        </p:txBody>
      </p:sp>
      <p:sp>
        <p:nvSpPr>
          <p:cNvPr id="21" name="object 21"/>
          <p:cNvSpPr txBox="1"/>
          <p:nvPr/>
        </p:nvSpPr>
        <p:spPr>
          <a:xfrm>
            <a:off x="9198394" y="8347764"/>
            <a:ext cx="1403243" cy="505267"/>
          </a:xfrm>
          <a:prstGeom prst="rect">
            <a:avLst/>
          </a:prstGeom>
        </p:spPr>
        <p:txBody>
          <a:bodyPr vert="horz" wrap="square" lIns="0" tIns="12700" rIns="0" bIns="0" rtlCol="0">
            <a:spAutoFit/>
          </a:bodyPr>
          <a:lstStyle/>
          <a:p>
            <a:pPr marL="12700">
              <a:lnSpc>
                <a:spcPct val="100000"/>
              </a:lnSpc>
              <a:spcBef>
                <a:spcPts val="100"/>
              </a:spcBef>
            </a:pPr>
            <a:r>
              <a:rPr lang="pt-BR" sz="1600" b="1" spc="-25">
                <a:latin typeface="Arial"/>
                <a:cs typeface="Arial"/>
              </a:rPr>
              <a:t>Austrália e Nova Zelândia</a:t>
            </a:r>
            <a:endParaRPr lang="pt-BR" sz="1600">
              <a:latin typeface="Arial"/>
              <a:cs typeface="Arial"/>
            </a:endParaRPr>
          </a:p>
        </p:txBody>
      </p:sp>
      <p:sp>
        <p:nvSpPr>
          <p:cNvPr id="22" name="object 22"/>
          <p:cNvSpPr txBox="1"/>
          <p:nvPr/>
        </p:nvSpPr>
        <p:spPr>
          <a:xfrm>
            <a:off x="9198395" y="4478282"/>
            <a:ext cx="1403244" cy="751488"/>
          </a:xfrm>
          <a:prstGeom prst="rect">
            <a:avLst/>
          </a:prstGeom>
        </p:spPr>
        <p:txBody>
          <a:bodyPr vert="horz" wrap="square" lIns="0" tIns="12700" rIns="0" bIns="0" rtlCol="0">
            <a:spAutoFit/>
          </a:bodyPr>
          <a:lstStyle/>
          <a:p>
            <a:pPr marL="12700" marR="5080">
              <a:lnSpc>
                <a:spcPct val="100000"/>
              </a:lnSpc>
              <a:spcBef>
                <a:spcPts val="100"/>
              </a:spcBef>
            </a:pPr>
            <a:r>
              <a:rPr lang="pt-BR" sz="1600" b="1">
                <a:latin typeface="Arial"/>
                <a:cs typeface="Arial"/>
              </a:rPr>
              <a:t>Leste e Sudeste da Ásia</a:t>
            </a:r>
            <a:endParaRPr lang="pt-BR" sz="1600">
              <a:latin typeface="Arial"/>
              <a:cs typeface="Arial"/>
            </a:endParaRPr>
          </a:p>
        </p:txBody>
      </p:sp>
      <p:sp>
        <p:nvSpPr>
          <p:cNvPr id="23" name="object 23"/>
          <p:cNvSpPr txBox="1"/>
          <p:nvPr/>
        </p:nvSpPr>
        <p:spPr>
          <a:xfrm>
            <a:off x="9198395" y="5663913"/>
            <a:ext cx="1403244" cy="751488"/>
          </a:xfrm>
          <a:prstGeom prst="rect">
            <a:avLst/>
          </a:prstGeom>
        </p:spPr>
        <p:txBody>
          <a:bodyPr vert="horz" wrap="square" lIns="0" tIns="12700" rIns="0" bIns="0" rtlCol="0">
            <a:spAutoFit/>
          </a:bodyPr>
          <a:lstStyle/>
          <a:p>
            <a:pPr marL="12700" marR="5080">
              <a:lnSpc>
                <a:spcPct val="100000"/>
              </a:lnSpc>
              <a:spcBef>
                <a:spcPts val="100"/>
              </a:spcBef>
            </a:pPr>
            <a:r>
              <a:rPr lang="pt-BR" sz="1600" b="1">
                <a:latin typeface="Arial"/>
                <a:cs typeface="Arial"/>
              </a:rPr>
              <a:t>Norte da África e Oeste da Ásia</a:t>
            </a:r>
            <a:endParaRPr lang="pt-BR" sz="1600">
              <a:latin typeface="Arial"/>
              <a:cs typeface="Arial"/>
            </a:endParaRPr>
          </a:p>
        </p:txBody>
      </p:sp>
      <p:sp>
        <p:nvSpPr>
          <p:cNvPr id="24" name="object 24"/>
          <p:cNvSpPr txBox="1"/>
          <p:nvPr/>
        </p:nvSpPr>
        <p:spPr>
          <a:xfrm>
            <a:off x="3917373" y="3115777"/>
            <a:ext cx="312420" cy="177800"/>
          </a:xfrm>
          <a:prstGeom prst="rect">
            <a:avLst/>
          </a:prstGeom>
        </p:spPr>
        <p:txBody>
          <a:bodyPr vert="horz" wrap="square" lIns="0" tIns="12700" rIns="0" bIns="0" rtlCol="0">
            <a:spAutoFit/>
          </a:bodyPr>
          <a:lstStyle/>
          <a:p>
            <a:pPr marL="12700">
              <a:lnSpc>
                <a:spcPct val="100000"/>
              </a:lnSpc>
              <a:spcBef>
                <a:spcPts val="100"/>
              </a:spcBef>
            </a:pPr>
            <a:r>
              <a:rPr sz="1000" b="1" spc="-35">
                <a:latin typeface="Tahoma"/>
                <a:cs typeface="Tahoma"/>
              </a:rPr>
              <a:t>0-</a:t>
            </a:r>
            <a:r>
              <a:rPr sz="1000" b="1" spc="-25">
                <a:latin typeface="Tahoma"/>
                <a:cs typeface="Tahoma"/>
              </a:rPr>
              <a:t>19</a:t>
            </a:r>
            <a:endParaRPr sz="1000">
              <a:latin typeface="Tahoma"/>
              <a:cs typeface="Tahoma"/>
            </a:endParaRPr>
          </a:p>
        </p:txBody>
      </p:sp>
      <p:sp>
        <p:nvSpPr>
          <p:cNvPr id="25" name="object 25"/>
          <p:cNvSpPr txBox="1"/>
          <p:nvPr/>
        </p:nvSpPr>
        <p:spPr>
          <a:xfrm>
            <a:off x="5130477" y="3115777"/>
            <a:ext cx="412115" cy="177800"/>
          </a:xfrm>
          <a:prstGeom prst="rect">
            <a:avLst/>
          </a:prstGeom>
        </p:spPr>
        <p:txBody>
          <a:bodyPr vert="horz" wrap="square" lIns="0" tIns="12700" rIns="0" bIns="0" rtlCol="0">
            <a:spAutoFit/>
          </a:bodyPr>
          <a:lstStyle/>
          <a:p>
            <a:pPr marL="12700">
              <a:lnSpc>
                <a:spcPct val="100000"/>
              </a:lnSpc>
              <a:spcBef>
                <a:spcPts val="100"/>
              </a:spcBef>
            </a:pPr>
            <a:r>
              <a:rPr sz="1000" b="1">
                <a:latin typeface="Tahoma"/>
                <a:cs typeface="Tahoma"/>
              </a:rPr>
              <a:t>20-</a:t>
            </a:r>
            <a:r>
              <a:rPr sz="1000" b="1" spc="-25">
                <a:latin typeface="Tahoma"/>
                <a:cs typeface="Tahoma"/>
              </a:rPr>
              <a:t>39</a:t>
            </a:r>
            <a:endParaRPr sz="1000">
              <a:latin typeface="Tahoma"/>
              <a:cs typeface="Tahoma"/>
            </a:endParaRPr>
          </a:p>
        </p:txBody>
      </p:sp>
      <p:sp>
        <p:nvSpPr>
          <p:cNvPr id="26" name="object 26"/>
          <p:cNvSpPr txBox="1"/>
          <p:nvPr/>
        </p:nvSpPr>
        <p:spPr>
          <a:xfrm>
            <a:off x="6335973" y="3115777"/>
            <a:ext cx="415925" cy="177800"/>
          </a:xfrm>
          <a:prstGeom prst="rect">
            <a:avLst/>
          </a:prstGeom>
        </p:spPr>
        <p:txBody>
          <a:bodyPr vert="horz" wrap="square" lIns="0" tIns="12700" rIns="0" bIns="0" rtlCol="0">
            <a:spAutoFit/>
          </a:bodyPr>
          <a:lstStyle/>
          <a:p>
            <a:pPr marL="12700">
              <a:lnSpc>
                <a:spcPct val="100000"/>
              </a:lnSpc>
              <a:spcBef>
                <a:spcPts val="100"/>
              </a:spcBef>
            </a:pPr>
            <a:r>
              <a:rPr sz="1000" b="1">
                <a:latin typeface="Tahoma"/>
                <a:cs typeface="Tahoma"/>
              </a:rPr>
              <a:t>40-</a:t>
            </a:r>
            <a:r>
              <a:rPr sz="1000" b="1" spc="-25">
                <a:latin typeface="Tahoma"/>
                <a:cs typeface="Tahoma"/>
              </a:rPr>
              <a:t>59</a:t>
            </a:r>
            <a:endParaRPr sz="1000">
              <a:latin typeface="Tahoma"/>
              <a:cs typeface="Tahoma"/>
            </a:endParaRPr>
          </a:p>
        </p:txBody>
      </p:sp>
      <p:sp>
        <p:nvSpPr>
          <p:cNvPr id="27" name="object 27"/>
          <p:cNvSpPr txBox="1"/>
          <p:nvPr/>
        </p:nvSpPr>
        <p:spPr>
          <a:xfrm>
            <a:off x="7544862" y="3115777"/>
            <a:ext cx="278130" cy="177800"/>
          </a:xfrm>
          <a:prstGeom prst="rect">
            <a:avLst/>
          </a:prstGeom>
        </p:spPr>
        <p:txBody>
          <a:bodyPr vert="horz" wrap="square" lIns="0" tIns="12700" rIns="0" bIns="0" rtlCol="0">
            <a:spAutoFit/>
          </a:bodyPr>
          <a:lstStyle/>
          <a:p>
            <a:pPr marL="12700">
              <a:lnSpc>
                <a:spcPct val="100000"/>
              </a:lnSpc>
              <a:spcBef>
                <a:spcPts val="100"/>
              </a:spcBef>
            </a:pPr>
            <a:r>
              <a:rPr sz="1000" b="1" spc="-25">
                <a:latin typeface="Tahoma"/>
                <a:cs typeface="Tahoma"/>
              </a:rPr>
              <a:t>60+</a:t>
            </a:r>
            <a:endParaRPr sz="1000">
              <a:latin typeface="Tahoma"/>
              <a:cs typeface="Tahoma"/>
            </a:endParaRPr>
          </a:p>
        </p:txBody>
      </p:sp>
      <p:grpSp>
        <p:nvGrpSpPr>
          <p:cNvPr id="28" name="object 28"/>
          <p:cNvGrpSpPr/>
          <p:nvPr/>
        </p:nvGrpSpPr>
        <p:grpSpPr>
          <a:xfrm>
            <a:off x="3513999" y="3115682"/>
            <a:ext cx="4037965" cy="180975"/>
            <a:chOff x="3513999" y="3115682"/>
            <a:chExt cx="4037965" cy="180975"/>
          </a:xfrm>
        </p:grpSpPr>
        <p:sp>
          <p:nvSpPr>
            <p:cNvPr id="29" name="object 29"/>
            <p:cNvSpPr/>
            <p:nvPr/>
          </p:nvSpPr>
          <p:spPr>
            <a:xfrm>
              <a:off x="3513999" y="3115707"/>
              <a:ext cx="375920" cy="180975"/>
            </a:xfrm>
            <a:custGeom>
              <a:avLst/>
              <a:gdLst/>
              <a:ahLst/>
              <a:cxnLst/>
              <a:rect l="l" t="t" r="r" b="b"/>
              <a:pathLst>
                <a:path w="375920" h="180975">
                  <a:moveTo>
                    <a:pt x="345449" y="180899"/>
                  </a:moveTo>
                  <a:lnTo>
                    <a:pt x="30150" y="180899"/>
                  </a:lnTo>
                  <a:lnTo>
                    <a:pt x="18414" y="178530"/>
                  </a:lnTo>
                  <a:lnTo>
                    <a:pt x="8830" y="172068"/>
                  </a:lnTo>
                  <a:lnTo>
                    <a:pt x="2369" y="162485"/>
                  </a:lnTo>
                  <a:lnTo>
                    <a:pt x="0" y="150749"/>
                  </a:lnTo>
                  <a:lnTo>
                    <a:pt x="0" y="30150"/>
                  </a:lnTo>
                  <a:lnTo>
                    <a:pt x="2369" y="18414"/>
                  </a:lnTo>
                  <a:lnTo>
                    <a:pt x="8830" y="8830"/>
                  </a:lnTo>
                  <a:lnTo>
                    <a:pt x="18414" y="2369"/>
                  </a:lnTo>
                  <a:lnTo>
                    <a:pt x="30150" y="0"/>
                  </a:lnTo>
                  <a:lnTo>
                    <a:pt x="353445" y="0"/>
                  </a:lnTo>
                  <a:lnTo>
                    <a:pt x="361114" y="3176"/>
                  </a:lnTo>
                  <a:lnTo>
                    <a:pt x="372423" y="14485"/>
                  </a:lnTo>
                  <a:lnTo>
                    <a:pt x="375599" y="22153"/>
                  </a:lnTo>
                  <a:lnTo>
                    <a:pt x="375599" y="150749"/>
                  </a:lnTo>
                  <a:lnTo>
                    <a:pt x="373230" y="162485"/>
                  </a:lnTo>
                  <a:lnTo>
                    <a:pt x="366769" y="172068"/>
                  </a:lnTo>
                  <a:lnTo>
                    <a:pt x="357185" y="178530"/>
                  </a:lnTo>
                  <a:lnTo>
                    <a:pt x="345449" y="180899"/>
                  </a:lnTo>
                  <a:close/>
                </a:path>
              </a:pathLst>
            </a:custGeom>
            <a:solidFill>
              <a:srgbClr val="00B0B9"/>
            </a:solidFill>
          </p:spPr>
          <p:txBody>
            <a:bodyPr wrap="square" lIns="0" tIns="0" rIns="0" bIns="0" rtlCol="0"/>
            <a:lstStyle/>
            <a:p>
              <a:endParaRPr/>
            </a:p>
          </p:txBody>
        </p:sp>
        <p:sp>
          <p:nvSpPr>
            <p:cNvPr id="30" name="object 30"/>
            <p:cNvSpPr/>
            <p:nvPr/>
          </p:nvSpPr>
          <p:spPr>
            <a:xfrm>
              <a:off x="4734599" y="3115682"/>
              <a:ext cx="375920" cy="180975"/>
            </a:xfrm>
            <a:custGeom>
              <a:avLst/>
              <a:gdLst/>
              <a:ahLst/>
              <a:cxnLst/>
              <a:rect l="l" t="t" r="r" b="b"/>
              <a:pathLst>
                <a:path w="375920" h="180975">
                  <a:moveTo>
                    <a:pt x="345449" y="180899"/>
                  </a:moveTo>
                  <a:lnTo>
                    <a:pt x="30150" y="180899"/>
                  </a:lnTo>
                  <a:lnTo>
                    <a:pt x="18414" y="178530"/>
                  </a:lnTo>
                  <a:lnTo>
                    <a:pt x="8830" y="172068"/>
                  </a:lnTo>
                  <a:lnTo>
                    <a:pt x="2369" y="162485"/>
                  </a:lnTo>
                  <a:lnTo>
                    <a:pt x="0" y="150749"/>
                  </a:lnTo>
                  <a:lnTo>
                    <a:pt x="0" y="30150"/>
                  </a:lnTo>
                  <a:lnTo>
                    <a:pt x="2369" y="18414"/>
                  </a:lnTo>
                  <a:lnTo>
                    <a:pt x="8830" y="8830"/>
                  </a:lnTo>
                  <a:lnTo>
                    <a:pt x="18414" y="2369"/>
                  </a:lnTo>
                  <a:lnTo>
                    <a:pt x="30150" y="0"/>
                  </a:lnTo>
                  <a:lnTo>
                    <a:pt x="353445" y="0"/>
                  </a:lnTo>
                  <a:lnTo>
                    <a:pt x="361114" y="3176"/>
                  </a:lnTo>
                  <a:lnTo>
                    <a:pt x="372423" y="14485"/>
                  </a:lnTo>
                  <a:lnTo>
                    <a:pt x="375599" y="22153"/>
                  </a:lnTo>
                  <a:lnTo>
                    <a:pt x="375599" y="150749"/>
                  </a:lnTo>
                  <a:lnTo>
                    <a:pt x="373230" y="162485"/>
                  </a:lnTo>
                  <a:lnTo>
                    <a:pt x="366769" y="172068"/>
                  </a:lnTo>
                  <a:lnTo>
                    <a:pt x="357185" y="178530"/>
                  </a:lnTo>
                  <a:lnTo>
                    <a:pt x="345449" y="180899"/>
                  </a:lnTo>
                  <a:close/>
                </a:path>
              </a:pathLst>
            </a:custGeom>
            <a:solidFill>
              <a:srgbClr val="004661"/>
            </a:solidFill>
          </p:spPr>
          <p:txBody>
            <a:bodyPr wrap="square" lIns="0" tIns="0" rIns="0" bIns="0" rtlCol="0"/>
            <a:lstStyle/>
            <a:p>
              <a:endParaRPr/>
            </a:p>
          </p:txBody>
        </p:sp>
        <p:sp>
          <p:nvSpPr>
            <p:cNvPr id="31" name="object 31"/>
            <p:cNvSpPr/>
            <p:nvPr/>
          </p:nvSpPr>
          <p:spPr>
            <a:xfrm>
              <a:off x="5955199" y="3115682"/>
              <a:ext cx="375920" cy="180975"/>
            </a:xfrm>
            <a:custGeom>
              <a:avLst/>
              <a:gdLst/>
              <a:ahLst/>
              <a:cxnLst/>
              <a:rect l="l" t="t" r="r" b="b"/>
              <a:pathLst>
                <a:path w="375920" h="180975">
                  <a:moveTo>
                    <a:pt x="345449" y="180899"/>
                  </a:moveTo>
                  <a:lnTo>
                    <a:pt x="30150" y="180899"/>
                  </a:lnTo>
                  <a:lnTo>
                    <a:pt x="18414" y="178530"/>
                  </a:lnTo>
                  <a:lnTo>
                    <a:pt x="8830" y="172068"/>
                  </a:lnTo>
                  <a:lnTo>
                    <a:pt x="2369" y="162485"/>
                  </a:lnTo>
                  <a:lnTo>
                    <a:pt x="0" y="150749"/>
                  </a:lnTo>
                  <a:lnTo>
                    <a:pt x="0" y="30150"/>
                  </a:lnTo>
                  <a:lnTo>
                    <a:pt x="2369" y="18414"/>
                  </a:lnTo>
                  <a:lnTo>
                    <a:pt x="8830" y="8830"/>
                  </a:lnTo>
                  <a:lnTo>
                    <a:pt x="18414" y="2369"/>
                  </a:lnTo>
                  <a:lnTo>
                    <a:pt x="30150" y="0"/>
                  </a:lnTo>
                  <a:lnTo>
                    <a:pt x="353445" y="0"/>
                  </a:lnTo>
                  <a:lnTo>
                    <a:pt x="361114" y="3176"/>
                  </a:lnTo>
                  <a:lnTo>
                    <a:pt x="372423" y="14485"/>
                  </a:lnTo>
                  <a:lnTo>
                    <a:pt x="375599" y="22153"/>
                  </a:lnTo>
                  <a:lnTo>
                    <a:pt x="375599" y="150749"/>
                  </a:lnTo>
                  <a:lnTo>
                    <a:pt x="373230" y="162485"/>
                  </a:lnTo>
                  <a:lnTo>
                    <a:pt x="366769" y="172068"/>
                  </a:lnTo>
                  <a:lnTo>
                    <a:pt x="357185" y="178530"/>
                  </a:lnTo>
                  <a:lnTo>
                    <a:pt x="345449" y="180899"/>
                  </a:lnTo>
                  <a:close/>
                </a:path>
              </a:pathLst>
            </a:custGeom>
            <a:solidFill>
              <a:srgbClr val="FF7031"/>
            </a:solidFill>
          </p:spPr>
          <p:txBody>
            <a:bodyPr wrap="square" lIns="0" tIns="0" rIns="0" bIns="0" rtlCol="0"/>
            <a:lstStyle/>
            <a:p>
              <a:endParaRPr/>
            </a:p>
          </p:txBody>
        </p:sp>
        <p:sp>
          <p:nvSpPr>
            <p:cNvPr id="32" name="object 32"/>
            <p:cNvSpPr/>
            <p:nvPr/>
          </p:nvSpPr>
          <p:spPr>
            <a:xfrm>
              <a:off x="7175799" y="3115682"/>
              <a:ext cx="375920" cy="180975"/>
            </a:xfrm>
            <a:custGeom>
              <a:avLst/>
              <a:gdLst/>
              <a:ahLst/>
              <a:cxnLst/>
              <a:rect l="l" t="t" r="r" b="b"/>
              <a:pathLst>
                <a:path w="375920" h="180975">
                  <a:moveTo>
                    <a:pt x="345449" y="180899"/>
                  </a:moveTo>
                  <a:lnTo>
                    <a:pt x="30150" y="180899"/>
                  </a:lnTo>
                  <a:lnTo>
                    <a:pt x="18414" y="178530"/>
                  </a:lnTo>
                  <a:lnTo>
                    <a:pt x="8831" y="172068"/>
                  </a:lnTo>
                  <a:lnTo>
                    <a:pt x="2369" y="162485"/>
                  </a:lnTo>
                  <a:lnTo>
                    <a:pt x="0" y="150749"/>
                  </a:lnTo>
                  <a:lnTo>
                    <a:pt x="0" y="30150"/>
                  </a:lnTo>
                  <a:lnTo>
                    <a:pt x="2369" y="18414"/>
                  </a:lnTo>
                  <a:lnTo>
                    <a:pt x="8831" y="8830"/>
                  </a:lnTo>
                  <a:lnTo>
                    <a:pt x="18414" y="2369"/>
                  </a:lnTo>
                  <a:lnTo>
                    <a:pt x="30150" y="0"/>
                  </a:lnTo>
                  <a:lnTo>
                    <a:pt x="353445" y="0"/>
                  </a:lnTo>
                  <a:lnTo>
                    <a:pt x="361114" y="3176"/>
                  </a:lnTo>
                  <a:lnTo>
                    <a:pt x="366768" y="8830"/>
                  </a:lnTo>
                  <a:lnTo>
                    <a:pt x="372423" y="14485"/>
                  </a:lnTo>
                  <a:lnTo>
                    <a:pt x="375599" y="22153"/>
                  </a:lnTo>
                  <a:lnTo>
                    <a:pt x="375599" y="150749"/>
                  </a:lnTo>
                  <a:lnTo>
                    <a:pt x="373230" y="162485"/>
                  </a:lnTo>
                  <a:lnTo>
                    <a:pt x="366768" y="172068"/>
                  </a:lnTo>
                  <a:lnTo>
                    <a:pt x="357185" y="178530"/>
                  </a:lnTo>
                  <a:lnTo>
                    <a:pt x="345449" y="180899"/>
                  </a:lnTo>
                  <a:close/>
                </a:path>
              </a:pathLst>
            </a:custGeom>
            <a:solidFill>
              <a:srgbClr val="F1C133"/>
            </a:solidFill>
          </p:spPr>
          <p:txBody>
            <a:bodyPr wrap="square" lIns="0" tIns="0" rIns="0" bIns="0" rtlCol="0"/>
            <a:lstStyle/>
            <a:p>
              <a:endParaRPr/>
            </a:p>
          </p:txBody>
        </p:sp>
      </p:grpSp>
      <p:sp>
        <p:nvSpPr>
          <p:cNvPr id="33" name="object 33"/>
          <p:cNvSpPr txBox="1"/>
          <p:nvPr/>
        </p:nvSpPr>
        <p:spPr>
          <a:xfrm>
            <a:off x="911875" y="1709708"/>
            <a:ext cx="6022325" cy="382156"/>
          </a:xfrm>
          <a:prstGeom prst="rect">
            <a:avLst/>
          </a:prstGeom>
        </p:spPr>
        <p:txBody>
          <a:bodyPr vert="horz" wrap="square" lIns="0" tIns="12700" rIns="0" bIns="0" rtlCol="0">
            <a:spAutoFit/>
          </a:bodyPr>
          <a:lstStyle/>
          <a:p>
            <a:pPr marL="12700">
              <a:lnSpc>
                <a:spcPct val="100000"/>
              </a:lnSpc>
              <a:spcBef>
                <a:spcPts val="100"/>
              </a:spcBef>
            </a:pPr>
            <a:r>
              <a:rPr lang="pt-BR" sz="2400" spc="-400">
                <a:latin typeface="Tahoma"/>
                <a:cs typeface="Tahoma"/>
              </a:rPr>
              <a:t>%</a:t>
            </a:r>
            <a:r>
              <a:rPr lang="pt-BR" sz="2400" spc="-70">
                <a:latin typeface="Tahoma"/>
                <a:cs typeface="Tahoma"/>
              </a:rPr>
              <a:t> </a:t>
            </a:r>
            <a:r>
              <a:rPr lang="pt-BR" sz="2400" spc="100">
                <a:latin typeface="Tahoma"/>
                <a:cs typeface="Tahoma"/>
              </a:rPr>
              <a:t>Composição por Segmento de Idade</a:t>
            </a:r>
            <a:endParaRPr lang="pt-BR" sz="2400">
              <a:latin typeface="Tahoma"/>
              <a:cs typeface="Tahoma"/>
            </a:endParaRPr>
          </a:p>
        </p:txBody>
      </p:sp>
      <p:sp>
        <p:nvSpPr>
          <p:cNvPr id="34" name="object 34"/>
          <p:cNvSpPr txBox="1">
            <a:spLocks noGrp="1"/>
          </p:cNvSpPr>
          <p:nvPr>
            <p:ph type="title"/>
          </p:nvPr>
        </p:nvSpPr>
        <p:spPr>
          <a:xfrm>
            <a:off x="878574" y="896717"/>
            <a:ext cx="6701164" cy="566822"/>
          </a:xfrm>
          <a:prstGeom prst="rect">
            <a:avLst/>
          </a:prstGeom>
        </p:spPr>
        <p:txBody>
          <a:bodyPr vert="horz" wrap="square" lIns="0" tIns="12700" rIns="0" bIns="0" rtlCol="0">
            <a:spAutoFit/>
          </a:bodyPr>
          <a:lstStyle/>
          <a:p>
            <a:pPr marL="12700">
              <a:lnSpc>
                <a:spcPct val="100000"/>
              </a:lnSpc>
              <a:spcBef>
                <a:spcPts val="100"/>
              </a:spcBef>
            </a:pPr>
            <a:r>
              <a:rPr lang="pt-BR" spc="210"/>
              <a:t>Anúncios por Região - 2022</a:t>
            </a:r>
            <a:endParaRPr lang="pt-BR" spc="105"/>
          </a:p>
        </p:txBody>
      </p:sp>
      <p:sp>
        <p:nvSpPr>
          <p:cNvPr id="35" name="object 35"/>
          <p:cNvSpPr txBox="1"/>
          <p:nvPr/>
        </p:nvSpPr>
        <p:spPr>
          <a:xfrm>
            <a:off x="3546899" y="3620789"/>
            <a:ext cx="193675" cy="162560"/>
          </a:xfrm>
          <a:prstGeom prst="rect">
            <a:avLst/>
          </a:prstGeom>
        </p:spPr>
        <p:txBody>
          <a:bodyPr vert="horz" wrap="square" lIns="0" tIns="12700" rIns="0" bIns="0" rtlCol="0">
            <a:spAutoFit/>
          </a:bodyPr>
          <a:lstStyle/>
          <a:p>
            <a:pPr marL="12700">
              <a:lnSpc>
                <a:spcPct val="100000"/>
              </a:lnSpc>
              <a:spcBef>
                <a:spcPts val="100"/>
              </a:spcBef>
            </a:pPr>
            <a:r>
              <a:rPr sz="900" spc="-25">
                <a:latin typeface="Tahoma"/>
                <a:cs typeface="Tahoma"/>
              </a:rPr>
              <a:t>0%</a:t>
            </a:r>
            <a:endParaRPr sz="900">
              <a:latin typeface="Tahoma"/>
              <a:cs typeface="Tahoma"/>
            </a:endParaRPr>
          </a:p>
        </p:txBody>
      </p:sp>
      <p:sp>
        <p:nvSpPr>
          <p:cNvPr id="36" name="object 36"/>
          <p:cNvSpPr txBox="1"/>
          <p:nvPr/>
        </p:nvSpPr>
        <p:spPr>
          <a:xfrm>
            <a:off x="4693554" y="3620789"/>
            <a:ext cx="260985" cy="162560"/>
          </a:xfrm>
          <a:prstGeom prst="rect">
            <a:avLst/>
          </a:prstGeom>
        </p:spPr>
        <p:txBody>
          <a:bodyPr vert="horz" wrap="square" lIns="0" tIns="12700" rIns="0" bIns="0" rtlCol="0">
            <a:spAutoFit/>
          </a:bodyPr>
          <a:lstStyle/>
          <a:p>
            <a:pPr marL="12700">
              <a:lnSpc>
                <a:spcPct val="100000"/>
              </a:lnSpc>
              <a:spcBef>
                <a:spcPts val="100"/>
              </a:spcBef>
            </a:pPr>
            <a:r>
              <a:rPr sz="900" spc="-25">
                <a:latin typeface="Tahoma"/>
                <a:cs typeface="Tahoma"/>
              </a:rPr>
              <a:t>25%</a:t>
            </a:r>
            <a:endParaRPr sz="900">
              <a:latin typeface="Tahoma"/>
              <a:cs typeface="Tahoma"/>
            </a:endParaRPr>
          </a:p>
        </p:txBody>
      </p:sp>
      <p:sp>
        <p:nvSpPr>
          <p:cNvPr id="37" name="object 37"/>
          <p:cNvSpPr txBox="1"/>
          <p:nvPr/>
        </p:nvSpPr>
        <p:spPr>
          <a:xfrm>
            <a:off x="5591812" y="3620789"/>
            <a:ext cx="264795" cy="162560"/>
          </a:xfrm>
          <a:prstGeom prst="rect">
            <a:avLst/>
          </a:prstGeom>
        </p:spPr>
        <p:txBody>
          <a:bodyPr vert="horz" wrap="square" lIns="0" tIns="12700" rIns="0" bIns="0" rtlCol="0">
            <a:spAutoFit/>
          </a:bodyPr>
          <a:lstStyle/>
          <a:p>
            <a:pPr marL="12700">
              <a:lnSpc>
                <a:spcPct val="100000"/>
              </a:lnSpc>
              <a:spcBef>
                <a:spcPts val="100"/>
              </a:spcBef>
            </a:pPr>
            <a:r>
              <a:rPr sz="900" spc="-25">
                <a:latin typeface="Tahoma"/>
                <a:cs typeface="Tahoma"/>
              </a:rPr>
              <a:t>50%</a:t>
            </a:r>
            <a:endParaRPr sz="900">
              <a:latin typeface="Tahoma"/>
              <a:cs typeface="Tahoma"/>
            </a:endParaRPr>
          </a:p>
        </p:txBody>
      </p:sp>
      <p:sp>
        <p:nvSpPr>
          <p:cNvPr id="38" name="object 38"/>
          <p:cNvSpPr txBox="1"/>
          <p:nvPr/>
        </p:nvSpPr>
        <p:spPr>
          <a:xfrm>
            <a:off x="6496341" y="3620789"/>
            <a:ext cx="256540" cy="162560"/>
          </a:xfrm>
          <a:prstGeom prst="rect">
            <a:avLst/>
          </a:prstGeom>
        </p:spPr>
        <p:txBody>
          <a:bodyPr vert="horz" wrap="square" lIns="0" tIns="12700" rIns="0" bIns="0" rtlCol="0">
            <a:spAutoFit/>
          </a:bodyPr>
          <a:lstStyle/>
          <a:p>
            <a:pPr marL="12700">
              <a:lnSpc>
                <a:spcPct val="100000"/>
              </a:lnSpc>
              <a:spcBef>
                <a:spcPts val="100"/>
              </a:spcBef>
            </a:pPr>
            <a:r>
              <a:rPr sz="900" spc="-25">
                <a:latin typeface="Tahoma"/>
                <a:cs typeface="Tahoma"/>
              </a:rPr>
              <a:t>75%</a:t>
            </a:r>
            <a:endParaRPr sz="900">
              <a:latin typeface="Tahoma"/>
              <a:cs typeface="Tahoma"/>
            </a:endParaRPr>
          </a:p>
        </p:txBody>
      </p:sp>
      <p:sp>
        <p:nvSpPr>
          <p:cNvPr id="39" name="object 39"/>
          <p:cNvSpPr txBox="1"/>
          <p:nvPr/>
        </p:nvSpPr>
        <p:spPr>
          <a:xfrm>
            <a:off x="7579738" y="3620789"/>
            <a:ext cx="321945" cy="162560"/>
          </a:xfrm>
          <a:prstGeom prst="rect">
            <a:avLst/>
          </a:prstGeom>
        </p:spPr>
        <p:txBody>
          <a:bodyPr vert="horz" wrap="square" lIns="0" tIns="12700" rIns="0" bIns="0" rtlCol="0">
            <a:spAutoFit/>
          </a:bodyPr>
          <a:lstStyle/>
          <a:p>
            <a:pPr marL="12700">
              <a:lnSpc>
                <a:spcPct val="100000"/>
              </a:lnSpc>
              <a:spcBef>
                <a:spcPts val="100"/>
              </a:spcBef>
            </a:pPr>
            <a:r>
              <a:rPr sz="900" spc="-20">
                <a:latin typeface="Tahoma"/>
                <a:cs typeface="Tahoma"/>
              </a:rPr>
              <a:t>100%</a:t>
            </a:r>
            <a:endParaRPr sz="900">
              <a:latin typeface="Tahoma"/>
              <a:cs typeface="Tahoma"/>
            </a:endParaRPr>
          </a:p>
        </p:txBody>
      </p:sp>
      <p:sp>
        <p:nvSpPr>
          <p:cNvPr id="40" name="object 40"/>
          <p:cNvSpPr txBox="1"/>
          <p:nvPr/>
        </p:nvSpPr>
        <p:spPr>
          <a:xfrm>
            <a:off x="7858354" y="843240"/>
            <a:ext cx="9058045" cy="490584"/>
          </a:xfrm>
          <a:prstGeom prst="rect">
            <a:avLst/>
          </a:prstGeom>
        </p:spPr>
        <p:txBody>
          <a:bodyPr vert="horz" wrap="square" lIns="0" tIns="8890" rIns="0" bIns="0" rtlCol="0">
            <a:spAutoFit/>
          </a:bodyPr>
          <a:lstStyle/>
          <a:p>
            <a:pPr marL="12700" marR="5080">
              <a:lnSpc>
                <a:spcPct val="101600"/>
              </a:lnSpc>
              <a:spcBef>
                <a:spcPts val="70"/>
              </a:spcBef>
            </a:pPr>
            <a:r>
              <a:rPr lang="pt-BR" sz="1600" spc="70">
                <a:latin typeface="Tahoma"/>
                <a:cs typeface="Tahoma"/>
              </a:rPr>
              <a:t>As</a:t>
            </a:r>
            <a:r>
              <a:rPr lang="pt-BR" sz="1600" spc="-15">
                <a:latin typeface="Tahoma"/>
                <a:cs typeface="Tahoma"/>
              </a:rPr>
              <a:t> </a:t>
            </a:r>
            <a:r>
              <a:rPr lang="pt-BR" sz="1600" b="1" spc="-35">
                <a:latin typeface="Tahoma"/>
                <a:cs typeface="Tahoma"/>
              </a:rPr>
              <a:t>barras em azul escuro</a:t>
            </a:r>
            <a:r>
              <a:rPr lang="pt-BR" sz="1600" b="1" spc="-70">
                <a:latin typeface="Tahoma"/>
                <a:cs typeface="Tahoma"/>
              </a:rPr>
              <a:t> ilustram a dominância de pessoas entre </a:t>
            </a:r>
            <a:r>
              <a:rPr lang="pt-BR" sz="1600" b="1">
                <a:latin typeface="Tahoma"/>
                <a:cs typeface="Tahoma"/>
              </a:rPr>
              <a:t>20-39 anos</a:t>
            </a:r>
            <a:r>
              <a:rPr lang="pt-BR" sz="1600" b="1" spc="-30">
                <a:latin typeface="Tahoma"/>
                <a:cs typeface="Tahoma"/>
              </a:rPr>
              <a:t> </a:t>
            </a:r>
            <a:r>
              <a:rPr lang="pt-BR" sz="1600">
                <a:latin typeface="Tahoma"/>
                <a:cs typeface="Tahoma"/>
              </a:rPr>
              <a:t>nos criativos de publicidade globais em relação à incidência desse segmento na população de cada região</a:t>
            </a:r>
            <a:r>
              <a:rPr lang="pt-BR" sz="1600" spc="-10">
                <a:latin typeface="Tahoma"/>
                <a:cs typeface="Tahoma"/>
              </a:rPr>
              <a:t>.</a:t>
            </a:r>
            <a:endParaRPr lang="pt-BR" sz="1600">
              <a:latin typeface="Tahoma"/>
              <a:cs typeface="Tahoma"/>
            </a:endParaRPr>
          </a:p>
        </p:txBody>
      </p:sp>
      <p:sp>
        <p:nvSpPr>
          <p:cNvPr id="41" name="object 41"/>
          <p:cNvSpPr txBox="1"/>
          <p:nvPr/>
        </p:nvSpPr>
        <p:spPr>
          <a:xfrm>
            <a:off x="7858355" y="1586191"/>
            <a:ext cx="7656195" cy="490584"/>
          </a:xfrm>
          <a:prstGeom prst="rect">
            <a:avLst/>
          </a:prstGeom>
        </p:spPr>
        <p:txBody>
          <a:bodyPr vert="horz" wrap="square" lIns="0" tIns="8890" rIns="0" bIns="0" rtlCol="0">
            <a:spAutoFit/>
          </a:bodyPr>
          <a:lstStyle/>
          <a:p>
            <a:pPr marL="12700" marR="5080">
              <a:lnSpc>
                <a:spcPct val="101600"/>
              </a:lnSpc>
              <a:spcBef>
                <a:spcPts val="70"/>
              </a:spcBef>
            </a:pPr>
            <a:r>
              <a:rPr lang="pt-BR" sz="1600" spc="55" dirty="0">
                <a:latin typeface="Tahoma"/>
                <a:cs typeface="Tahoma"/>
              </a:rPr>
              <a:t>Por outro lado, a incidência de integrantes de elenco com 60 anos e mais é uma fração dos números da população desse segmento.</a:t>
            </a:r>
            <a:endParaRPr lang="pt-BR" sz="1600" dirty="0">
              <a:latin typeface="Tahoma"/>
              <a:cs typeface="Tahoma"/>
            </a:endParaRPr>
          </a:p>
        </p:txBody>
      </p:sp>
      <p:sp>
        <p:nvSpPr>
          <p:cNvPr id="42" name="object 42"/>
          <p:cNvSpPr/>
          <p:nvPr/>
        </p:nvSpPr>
        <p:spPr>
          <a:xfrm>
            <a:off x="1411749" y="3587524"/>
            <a:ext cx="6616700" cy="0"/>
          </a:xfrm>
          <a:custGeom>
            <a:avLst/>
            <a:gdLst/>
            <a:ahLst/>
            <a:cxnLst/>
            <a:rect l="l" t="t" r="r" b="b"/>
            <a:pathLst>
              <a:path w="6616700">
                <a:moveTo>
                  <a:pt x="0" y="0"/>
                </a:moveTo>
                <a:lnTo>
                  <a:pt x="6616499" y="0"/>
                </a:lnTo>
              </a:path>
            </a:pathLst>
          </a:custGeom>
          <a:ln w="9524">
            <a:solidFill>
              <a:srgbClr val="595959"/>
            </a:solidFill>
          </a:ln>
        </p:spPr>
        <p:txBody>
          <a:bodyPr wrap="square" lIns="0" tIns="0" rIns="0" bIns="0" rtlCol="0"/>
          <a:lstStyle/>
          <a:p>
            <a:endParaRPr/>
          </a:p>
        </p:txBody>
      </p:sp>
      <p:sp>
        <p:nvSpPr>
          <p:cNvPr id="44" name="object 44"/>
          <p:cNvSpPr txBox="1">
            <a:spLocks noGrp="1"/>
          </p:cNvSpPr>
          <p:nvPr>
            <p:ph type="sldNum" sz="quarter" idx="7"/>
          </p:nvPr>
        </p:nvSpPr>
        <p:spPr>
          <a:prstGeom prst="rect">
            <a:avLst/>
          </a:prstGeom>
        </p:spPr>
        <p:txBody>
          <a:bodyPr vert="horz" wrap="square" lIns="0" tIns="7620" rIns="0" bIns="0" rtlCol="0">
            <a:spAutoFit/>
          </a:bodyPr>
          <a:lstStyle/>
          <a:p>
            <a:pPr marL="36195">
              <a:lnSpc>
                <a:spcPct val="100000"/>
              </a:lnSpc>
              <a:spcBef>
                <a:spcPts val="60"/>
              </a:spcBef>
            </a:pPr>
            <a:fld id="{81D60167-4931-47E6-BA6A-407CBD079E47}" type="slidenum">
              <a:rPr spc="-25"/>
              <a:t>14</a:t>
            </a:fld>
            <a:endParaRPr spc="-25"/>
          </a:p>
        </p:txBody>
      </p:sp>
      <p:sp>
        <p:nvSpPr>
          <p:cNvPr id="45" name="object 5">
            <a:extLst>
              <a:ext uri="{FF2B5EF4-FFF2-40B4-BE49-F238E27FC236}">
                <a16:creationId xmlns:a16="http://schemas.microsoft.com/office/drawing/2014/main" id="{7BAD8ABE-6F59-5F22-A6C6-88F6F34D6DE4}"/>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18690" y="460145"/>
            <a:ext cx="10111105" cy="9701530"/>
            <a:chOff x="7418690" y="460145"/>
            <a:chExt cx="10111105" cy="9701530"/>
          </a:xfrm>
        </p:grpSpPr>
        <p:pic>
          <p:nvPicPr>
            <p:cNvPr id="3" name="object 3"/>
            <p:cNvPicPr/>
            <p:nvPr/>
          </p:nvPicPr>
          <p:blipFill>
            <a:blip r:embed="rId2" cstate="print"/>
            <a:stretch>
              <a:fillRect/>
            </a:stretch>
          </p:blipFill>
          <p:spPr>
            <a:xfrm>
              <a:off x="7418690" y="460145"/>
              <a:ext cx="9201975" cy="9089775"/>
            </a:xfrm>
            <a:prstGeom prst="rect">
              <a:avLst/>
            </a:prstGeom>
          </p:spPr>
        </p:pic>
        <p:sp>
          <p:nvSpPr>
            <p:cNvPr id="4" name="object 4"/>
            <p:cNvSpPr/>
            <p:nvPr/>
          </p:nvSpPr>
          <p:spPr>
            <a:xfrm>
              <a:off x="7729699" y="734025"/>
              <a:ext cx="8488045" cy="8375650"/>
            </a:xfrm>
            <a:custGeom>
              <a:avLst/>
              <a:gdLst/>
              <a:ahLst/>
              <a:cxnLst/>
              <a:rect l="l" t="t" r="r" b="b"/>
              <a:pathLst>
                <a:path w="8488044" h="8375650">
                  <a:moveTo>
                    <a:pt x="8181479" y="8375399"/>
                  </a:moveTo>
                  <a:lnTo>
                    <a:pt x="306120" y="8375399"/>
                  </a:lnTo>
                  <a:lnTo>
                    <a:pt x="256466" y="8371393"/>
                  </a:lnTo>
                  <a:lnTo>
                    <a:pt x="209363" y="8359793"/>
                  </a:lnTo>
                  <a:lnTo>
                    <a:pt x="165440" y="8341231"/>
                  </a:lnTo>
                  <a:lnTo>
                    <a:pt x="125329" y="8316336"/>
                  </a:lnTo>
                  <a:lnTo>
                    <a:pt x="89660" y="8285739"/>
                  </a:lnTo>
                  <a:lnTo>
                    <a:pt x="59063" y="8250070"/>
                  </a:lnTo>
                  <a:lnTo>
                    <a:pt x="34168" y="8209959"/>
                  </a:lnTo>
                  <a:lnTo>
                    <a:pt x="15606" y="8166036"/>
                  </a:lnTo>
                  <a:lnTo>
                    <a:pt x="4006" y="8118933"/>
                  </a:lnTo>
                  <a:lnTo>
                    <a:pt x="0" y="8069278"/>
                  </a:lnTo>
                  <a:lnTo>
                    <a:pt x="0" y="306120"/>
                  </a:lnTo>
                  <a:lnTo>
                    <a:pt x="4006" y="256466"/>
                  </a:lnTo>
                  <a:lnTo>
                    <a:pt x="15606" y="209363"/>
                  </a:lnTo>
                  <a:lnTo>
                    <a:pt x="34168" y="165440"/>
                  </a:lnTo>
                  <a:lnTo>
                    <a:pt x="59063" y="125329"/>
                  </a:lnTo>
                  <a:lnTo>
                    <a:pt x="89660" y="89660"/>
                  </a:lnTo>
                  <a:lnTo>
                    <a:pt x="125329" y="59063"/>
                  </a:lnTo>
                  <a:lnTo>
                    <a:pt x="165440" y="34168"/>
                  </a:lnTo>
                  <a:lnTo>
                    <a:pt x="209363" y="15606"/>
                  </a:lnTo>
                  <a:lnTo>
                    <a:pt x="256466" y="4006"/>
                  </a:lnTo>
                  <a:lnTo>
                    <a:pt x="306120" y="0"/>
                  </a:lnTo>
                  <a:lnTo>
                    <a:pt x="8181479" y="0"/>
                  </a:lnTo>
                  <a:lnTo>
                    <a:pt x="8229656" y="3813"/>
                  </a:lnTo>
                  <a:lnTo>
                    <a:pt x="8276213" y="15026"/>
                  </a:lnTo>
                  <a:lnTo>
                    <a:pt x="8320327" y="33299"/>
                  </a:lnTo>
                  <a:lnTo>
                    <a:pt x="8361176" y="58291"/>
                  </a:lnTo>
                  <a:lnTo>
                    <a:pt x="8397938" y="89660"/>
                  </a:lnTo>
                  <a:lnTo>
                    <a:pt x="8429308" y="126423"/>
                  </a:lnTo>
                  <a:lnTo>
                    <a:pt x="8454300" y="167273"/>
                  </a:lnTo>
                  <a:lnTo>
                    <a:pt x="8472573" y="211387"/>
                  </a:lnTo>
                  <a:lnTo>
                    <a:pt x="8483786" y="257943"/>
                  </a:lnTo>
                  <a:lnTo>
                    <a:pt x="8487599" y="306120"/>
                  </a:lnTo>
                  <a:lnTo>
                    <a:pt x="8487599" y="8069278"/>
                  </a:lnTo>
                  <a:lnTo>
                    <a:pt x="8483593" y="8118933"/>
                  </a:lnTo>
                  <a:lnTo>
                    <a:pt x="8471993" y="8166036"/>
                  </a:lnTo>
                  <a:lnTo>
                    <a:pt x="8453431" y="8209959"/>
                  </a:lnTo>
                  <a:lnTo>
                    <a:pt x="8428536" y="8250070"/>
                  </a:lnTo>
                  <a:lnTo>
                    <a:pt x="8397939" y="8285739"/>
                  </a:lnTo>
                  <a:lnTo>
                    <a:pt x="8362270" y="8316336"/>
                  </a:lnTo>
                  <a:lnTo>
                    <a:pt x="8322159" y="8341231"/>
                  </a:lnTo>
                  <a:lnTo>
                    <a:pt x="8278237" y="8359793"/>
                  </a:lnTo>
                  <a:lnTo>
                    <a:pt x="8231134" y="8371393"/>
                  </a:lnTo>
                  <a:lnTo>
                    <a:pt x="8181479" y="8375399"/>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7814525" y="629312"/>
              <a:ext cx="8068848" cy="8584823"/>
            </a:xfrm>
            <a:prstGeom prst="rect">
              <a:avLst/>
            </a:prstGeom>
          </p:spPr>
        </p:pic>
      </p:grpSp>
      <p:sp>
        <p:nvSpPr>
          <p:cNvPr id="6" name="object 6"/>
          <p:cNvSpPr txBox="1">
            <a:spLocks noGrp="1"/>
          </p:cNvSpPr>
          <p:nvPr>
            <p:ph type="title"/>
          </p:nvPr>
        </p:nvSpPr>
        <p:spPr>
          <a:xfrm>
            <a:off x="878570" y="622396"/>
            <a:ext cx="6448208" cy="1674817"/>
          </a:xfrm>
          <a:prstGeom prst="rect">
            <a:avLst/>
          </a:prstGeom>
        </p:spPr>
        <p:txBody>
          <a:bodyPr vert="horz" wrap="square" lIns="0" tIns="12700" rIns="0" bIns="0" rtlCol="0">
            <a:spAutoFit/>
          </a:bodyPr>
          <a:lstStyle/>
          <a:p>
            <a:pPr marL="12700" marR="5080">
              <a:lnSpc>
                <a:spcPct val="100000"/>
              </a:lnSpc>
              <a:spcBef>
                <a:spcPts val="100"/>
              </a:spcBef>
            </a:pPr>
            <a:r>
              <a:rPr lang="pt-BR" spc="114"/>
              <a:t>Europa em Detalhe</a:t>
            </a:r>
            <a:r>
              <a:rPr lang="pt-BR"/>
              <a:t>:</a:t>
            </a:r>
            <a:r>
              <a:rPr lang="pt-BR" spc="25"/>
              <a:t> </a:t>
            </a:r>
            <a:r>
              <a:rPr lang="pt-BR" spc="190"/>
              <a:t>Composição da Publicidade em 2022</a:t>
            </a:r>
            <a:endParaRPr lang="pt-BR" spc="135"/>
          </a:p>
        </p:txBody>
      </p:sp>
      <p:sp>
        <p:nvSpPr>
          <p:cNvPr id="9" name="object 9"/>
          <p:cNvSpPr txBox="1">
            <a:spLocks noGrp="1"/>
          </p:cNvSpPr>
          <p:nvPr>
            <p:ph type="sldNum" sz="quarter" idx="7"/>
          </p:nvPr>
        </p:nvSpPr>
        <p:spPr>
          <a:prstGeom prst="rect">
            <a:avLst/>
          </a:prstGeom>
        </p:spPr>
        <p:txBody>
          <a:bodyPr vert="horz" wrap="square" lIns="0" tIns="7620" rIns="0" bIns="0" rtlCol="0">
            <a:spAutoFit/>
          </a:bodyPr>
          <a:lstStyle/>
          <a:p>
            <a:pPr marL="36195">
              <a:lnSpc>
                <a:spcPct val="100000"/>
              </a:lnSpc>
              <a:spcBef>
                <a:spcPts val="60"/>
              </a:spcBef>
            </a:pPr>
            <a:fld id="{81D60167-4931-47E6-BA6A-407CBD079E47}" type="slidenum">
              <a:rPr spc="-25"/>
              <a:t>15</a:t>
            </a:fld>
            <a:endParaRPr spc="-25"/>
          </a:p>
        </p:txBody>
      </p:sp>
      <p:sp>
        <p:nvSpPr>
          <p:cNvPr id="7" name="object 7"/>
          <p:cNvSpPr txBox="1"/>
          <p:nvPr/>
        </p:nvSpPr>
        <p:spPr>
          <a:xfrm>
            <a:off x="878575" y="2563495"/>
            <a:ext cx="5722620" cy="5466625"/>
          </a:xfrm>
          <a:prstGeom prst="rect">
            <a:avLst/>
          </a:prstGeom>
        </p:spPr>
        <p:txBody>
          <a:bodyPr vert="horz" wrap="square" lIns="0" tIns="12700" rIns="0" bIns="0" rtlCol="0">
            <a:spAutoFit/>
          </a:bodyPr>
          <a:lstStyle/>
          <a:p>
            <a:pPr marL="12700" marR="5080">
              <a:lnSpc>
                <a:spcPct val="114999"/>
              </a:lnSpc>
              <a:spcBef>
                <a:spcPts val="100"/>
              </a:spcBef>
            </a:pPr>
            <a:r>
              <a:rPr lang="pt-BR" sz="1600" dirty="0">
                <a:latin typeface="Tahoma"/>
                <a:cs typeface="Tahoma"/>
              </a:rPr>
              <a:t>Na Europa, os 16 países analisados seguem o mesmo padrão com uma </a:t>
            </a:r>
            <a:r>
              <a:rPr lang="pt-BR" sz="1600" b="1" spc="-20" dirty="0">
                <a:latin typeface="Tahoma"/>
                <a:cs typeface="Tahoma"/>
              </a:rPr>
              <a:t>tendência significativa para a faixa etária de integrantes de elenco entre 20-39 anos</a:t>
            </a:r>
            <a:r>
              <a:rPr lang="pt-BR" sz="1600" b="1" spc="-10" dirty="0">
                <a:latin typeface="Tahoma"/>
                <a:cs typeface="Tahoma"/>
              </a:rPr>
              <a:t>.</a:t>
            </a:r>
            <a:endParaRPr lang="pt-BR" sz="1600" dirty="0">
              <a:latin typeface="Tahoma"/>
              <a:cs typeface="Tahoma"/>
            </a:endParaRPr>
          </a:p>
          <a:p>
            <a:pPr>
              <a:lnSpc>
                <a:spcPct val="100000"/>
              </a:lnSpc>
              <a:spcBef>
                <a:spcPts val="45"/>
              </a:spcBef>
            </a:pPr>
            <a:endParaRPr lang="pt-BR" sz="1950" dirty="0">
              <a:latin typeface="Tahoma"/>
              <a:cs typeface="Tahoma"/>
            </a:endParaRPr>
          </a:p>
          <a:p>
            <a:pPr marL="12700" marR="109220">
              <a:lnSpc>
                <a:spcPct val="114999"/>
              </a:lnSpc>
            </a:pPr>
            <a:r>
              <a:rPr lang="pt-BR" sz="1600" spc="75" dirty="0">
                <a:latin typeface="Tahoma"/>
                <a:cs typeface="Tahoma"/>
              </a:rPr>
              <a:t>Estes países europeus apresentam </a:t>
            </a:r>
            <a:r>
              <a:rPr lang="pt-BR" sz="1600" b="1" spc="-20" dirty="0">
                <a:latin typeface="Tahoma"/>
                <a:cs typeface="Tahoma"/>
              </a:rPr>
              <a:t>tendência para os mais jovem em anúncios</a:t>
            </a:r>
            <a:r>
              <a:rPr lang="pt-BR" sz="1600" b="1" spc="-25" dirty="0">
                <a:latin typeface="Tahoma"/>
                <a:cs typeface="Tahoma"/>
              </a:rPr>
              <a:t> </a:t>
            </a:r>
            <a:r>
              <a:rPr lang="pt-BR" sz="1600" spc="60" dirty="0">
                <a:latin typeface="Tahoma"/>
                <a:cs typeface="Tahoma"/>
              </a:rPr>
              <a:t>em comparação aos atores com menos de</a:t>
            </a:r>
            <a:r>
              <a:rPr lang="pt-BR" sz="1600" spc="-20" dirty="0">
                <a:latin typeface="Tahoma"/>
                <a:cs typeface="Tahoma"/>
              </a:rPr>
              <a:t> </a:t>
            </a:r>
            <a:r>
              <a:rPr lang="pt-BR" sz="1600" spc="135" dirty="0">
                <a:latin typeface="Tahoma"/>
                <a:cs typeface="Tahoma"/>
              </a:rPr>
              <a:t>40 anos</a:t>
            </a:r>
            <a:r>
              <a:rPr lang="pt-BR" sz="1600" spc="-20" dirty="0">
                <a:latin typeface="Tahoma"/>
                <a:cs typeface="Tahoma"/>
              </a:rPr>
              <a:t> </a:t>
            </a:r>
            <a:r>
              <a:rPr lang="pt-BR" sz="1600" dirty="0">
                <a:latin typeface="Tahoma"/>
                <a:cs typeface="Tahoma"/>
              </a:rPr>
              <a:t>vs.</a:t>
            </a:r>
            <a:r>
              <a:rPr lang="pt-BR" sz="1600" spc="-20" dirty="0">
                <a:latin typeface="Tahoma"/>
                <a:cs typeface="Tahoma"/>
              </a:rPr>
              <a:t> </a:t>
            </a:r>
            <a:r>
              <a:rPr lang="pt-BR" sz="1600" spc="35" dirty="0">
                <a:latin typeface="Tahoma"/>
                <a:cs typeface="Tahoma"/>
              </a:rPr>
              <a:t>a média para a Europa</a:t>
            </a:r>
            <a:r>
              <a:rPr lang="pt-BR" sz="1600" dirty="0">
                <a:latin typeface="Tahoma"/>
                <a:cs typeface="Tahoma"/>
              </a:rPr>
              <a:t> </a:t>
            </a:r>
            <a:r>
              <a:rPr lang="pt-BR" sz="1600" spc="-10" dirty="0">
                <a:latin typeface="Tahoma"/>
                <a:cs typeface="Tahoma"/>
              </a:rPr>
              <a:t>(88%):</a:t>
            </a:r>
            <a:endParaRPr lang="pt-BR" sz="1600" dirty="0">
              <a:latin typeface="Tahoma"/>
              <a:cs typeface="Tahoma"/>
            </a:endParaRPr>
          </a:p>
          <a:p>
            <a:pPr>
              <a:lnSpc>
                <a:spcPct val="100000"/>
              </a:lnSpc>
              <a:spcBef>
                <a:spcPts val="30"/>
              </a:spcBef>
            </a:pPr>
            <a:endParaRPr lang="pt-BR" sz="2200" dirty="0">
              <a:latin typeface="Tahoma"/>
              <a:cs typeface="Tahoma"/>
            </a:endParaRPr>
          </a:p>
          <a:p>
            <a:pPr marL="469265" indent="-351155">
              <a:lnSpc>
                <a:spcPct val="100000"/>
              </a:lnSpc>
              <a:buFont typeface="Arial"/>
              <a:buChar char="●"/>
              <a:tabLst>
                <a:tab pos="469265" algn="l"/>
                <a:tab pos="469900" algn="l"/>
              </a:tabLst>
            </a:pPr>
            <a:r>
              <a:rPr lang="pt-BR" sz="1600" spc="65" dirty="0">
                <a:latin typeface="Tahoma"/>
                <a:cs typeface="Tahoma"/>
              </a:rPr>
              <a:t>Países Baixos</a:t>
            </a:r>
            <a:r>
              <a:rPr lang="pt-BR" sz="1600" spc="-55" dirty="0">
                <a:latin typeface="Tahoma"/>
                <a:cs typeface="Tahoma"/>
              </a:rPr>
              <a:t> </a:t>
            </a:r>
            <a:r>
              <a:rPr lang="pt-BR" sz="1600" spc="-25" dirty="0">
                <a:latin typeface="Tahoma"/>
                <a:cs typeface="Tahoma"/>
              </a:rPr>
              <a:t>(92%),</a:t>
            </a:r>
            <a:r>
              <a:rPr lang="pt-BR" sz="1600" spc="-50" dirty="0">
                <a:latin typeface="Tahoma"/>
                <a:cs typeface="Tahoma"/>
              </a:rPr>
              <a:t> </a:t>
            </a:r>
            <a:r>
              <a:rPr lang="pt-BR" sz="1600" spc="75" dirty="0">
                <a:latin typeface="Tahoma"/>
                <a:cs typeface="Tahoma"/>
              </a:rPr>
              <a:t>Grécia</a:t>
            </a:r>
            <a:r>
              <a:rPr lang="pt-BR" sz="1600" spc="-55" dirty="0">
                <a:latin typeface="Tahoma"/>
                <a:cs typeface="Tahoma"/>
              </a:rPr>
              <a:t> </a:t>
            </a:r>
            <a:r>
              <a:rPr lang="pt-BR" sz="1600" spc="-25" dirty="0">
                <a:latin typeface="Tahoma"/>
                <a:cs typeface="Tahoma"/>
              </a:rPr>
              <a:t>(92%),</a:t>
            </a:r>
            <a:r>
              <a:rPr lang="pt-BR" sz="1600" spc="-50" dirty="0">
                <a:latin typeface="Tahoma"/>
                <a:cs typeface="Tahoma"/>
              </a:rPr>
              <a:t> </a:t>
            </a:r>
            <a:r>
              <a:rPr lang="pt-BR" sz="1600" spc="60" dirty="0">
                <a:latin typeface="Tahoma"/>
                <a:cs typeface="Tahoma"/>
              </a:rPr>
              <a:t>Portugal</a:t>
            </a:r>
            <a:r>
              <a:rPr lang="pt-BR" sz="1600" spc="-55" dirty="0">
                <a:latin typeface="Tahoma"/>
                <a:cs typeface="Tahoma"/>
              </a:rPr>
              <a:t> </a:t>
            </a:r>
            <a:r>
              <a:rPr lang="pt-BR" sz="1600" spc="-10" dirty="0">
                <a:latin typeface="Tahoma"/>
                <a:cs typeface="Tahoma"/>
              </a:rPr>
              <a:t>(92%),</a:t>
            </a:r>
            <a:endParaRPr lang="pt-BR" sz="1600" dirty="0">
              <a:latin typeface="Tahoma"/>
              <a:cs typeface="Tahoma"/>
            </a:endParaRPr>
          </a:p>
          <a:p>
            <a:pPr marL="469900">
              <a:lnSpc>
                <a:spcPct val="100000"/>
              </a:lnSpc>
              <a:spcBef>
                <a:spcPts val="290"/>
              </a:spcBef>
            </a:pPr>
            <a:r>
              <a:rPr lang="pt-BR" sz="1600" spc="65" dirty="0">
                <a:latin typeface="Tahoma"/>
                <a:cs typeface="Tahoma"/>
              </a:rPr>
              <a:t>Polônia</a:t>
            </a:r>
            <a:r>
              <a:rPr lang="pt-BR" sz="1600" spc="-40" dirty="0">
                <a:latin typeface="Tahoma"/>
                <a:cs typeface="Tahoma"/>
              </a:rPr>
              <a:t> </a:t>
            </a:r>
            <a:r>
              <a:rPr lang="pt-BR" sz="1600" spc="-75" dirty="0">
                <a:latin typeface="Tahoma"/>
                <a:cs typeface="Tahoma"/>
              </a:rPr>
              <a:t>(91%),</a:t>
            </a:r>
            <a:r>
              <a:rPr lang="pt-BR" sz="1600" spc="-35" dirty="0">
                <a:latin typeface="Tahoma"/>
                <a:cs typeface="Tahoma"/>
              </a:rPr>
              <a:t> </a:t>
            </a:r>
            <a:r>
              <a:rPr lang="pt-BR" sz="1600" spc="60" dirty="0">
                <a:latin typeface="Tahoma"/>
                <a:cs typeface="Tahoma"/>
              </a:rPr>
              <a:t>Hungria</a:t>
            </a:r>
            <a:r>
              <a:rPr lang="pt-BR" sz="1600" spc="-35" dirty="0">
                <a:latin typeface="Tahoma"/>
                <a:cs typeface="Tahoma"/>
              </a:rPr>
              <a:t> </a:t>
            </a:r>
            <a:r>
              <a:rPr lang="pt-BR" sz="1600" spc="-75" dirty="0">
                <a:latin typeface="Tahoma"/>
                <a:cs typeface="Tahoma"/>
              </a:rPr>
              <a:t>(91%),</a:t>
            </a:r>
            <a:r>
              <a:rPr lang="pt-BR" sz="1600" spc="-35" dirty="0">
                <a:latin typeface="Tahoma"/>
                <a:cs typeface="Tahoma"/>
              </a:rPr>
              <a:t> </a:t>
            </a:r>
            <a:r>
              <a:rPr lang="pt-BR" sz="1600" spc="65" dirty="0">
                <a:latin typeface="Tahoma"/>
                <a:cs typeface="Tahoma"/>
              </a:rPr>
              <a:t>França</a:t>
            </a:r>
            <a:r>
              <a:rPr lang="pt-BR" sz="1600" spc="-35" dirty="0">
                <a:latin typeface="Tahoma"/>
                <a:cs typeface="Tahoma"/>
              </a:rPr>
              <a:t> </a:t>
            </a:r>
            <a:r>
              <a:rPr lang="pt-BR" sz="1600" spc="-10" dirty="0">
                <a:latin typeface="Tahoma"/>
                <a:cs typeface="Tahoma"/>
              </a:rPr>
              <a:t>(90%)</a:t>
            </a:r>
            <a:endParaRPr lang="pt-BR" sz="1600" dirty="0">
              <a:latin typeface="Tahoma"/>
              <a:cs typeface="Tahoma"/>
            </a:endParaRPr>
          </a:p>
          <a:p>
            <a:pPr>
              <a:lnSpc>
                <a:spcPct val="100000"/>
              </a:lnSpc>
              <a:spcBef>
                <a:spcPts val="45"/>
              </a:spcBef>
            </a:pPr>
            <a:endParaRPr lang="pt-BR" sz="1950" dirty="0">
              <a:latin typeface="Tahoma"/>
              <a:cs typeface="Tahoma"/>
            </a:endParaRPr>
          </a:p>
          <a:p>
            <a:pPr marL="12700" marR="280035">
              <a:lnSpc>
                <a:spcPct val="114999"/>
              </a:lnSpc>
            </a:pPr>
            <a:r>
              <a:rPr lang="pt-BR" sz="1600" spc="75" dirty="0">
                <a:latin typeface="Tahoma"/>
                <a:cs typeface="Tahoma"/>
              </a:rPr>
              <a:t>Estes países europeus apresentam </a:t>
            </a:r>
            <a:r>
              <a:rPr lang="pt-BR" sz="1600" b="1" spc="-20" dirty="0">
                <a:latin typeface="Tahoma"/>
                <a:cs typeface="Tahoma"/>
              </a:rPr>
              <a:t>tendência para os mais velhos em anúncios</a:t>
            </a:r>
            <a:r>
              <a:rPr lang="pt-BR" sz="1600" b="1" spc="-25" dirty="0">
                <a:latin typeface="Tahoma"/>
                <a:cs typeface="Tahoma"/>
              </a:rPr>
              <a:t> </a:t>
            </a:r>
            <a:r>
              <a:rPr lang="pt-BR" sz="1600" spc="60" dirty="0">
                <a:latin typeface="Tahoma"/>
                <a:cs typeface="Tahoma"/>
              </a:rPr>
              <a:t>quando se observa os atores com 40 anos e mais vs. a média para a Europa </a:t>
            </a:r>
            <a:r>
              <a:rPr lang="pt-BR" sz="1600" spc="-75" dirty="0">
                <a:latin typeface="Tahoma"/>
                <a:cs typeface="Tahoma"/>
              </a:rPr>
              <a:t>(12%), embora</a:t>
            </a:r>
            <a:r>
              <a:rPr lang="pt-BR" sz="1600" spc="5" dirty="0">
                <a:latin typeface="Tahoma"/>
                <a:cs typeface="Tahoma"/>
              </a:rPr>
              <a:t> </a:t>
            </a:r>
            <a:r>
              <a:rPr lang="pt-BR" sz="1600" spc="55" dirty="0">
                <a:latin typeface="Tahoma"/>
                <a:cs typeface="Tahoma"/>
              </a:rPr>
              <a:t>ainda estejam abaixo de maneira significativa da população com 40 anos e mais</a:t>
            </a:r>
            <a:r>
              <a:rPr lang="pt-BR" sz="1600" spc="-10" dirty="0">
                <a:latin typeface="Tahoma"/>
                <a:cs typeface="Tahoma"/>
              </a:rPr>
              <a:t>:</a:t>
            </a:r>
            <a:endParaRPr lang="pt-BR" sz="1600" dirty="0">
              <a:latin typeface="Tahoma"/>
              <a:cs typeface="Tahoma"/>
            </a:endParaRPr>
          </a:p>
          <a:p>
            <a:pPr>
              <a:lnSpc>
                <a:spcPct val="100000"/>
              </a:lnSpc>
              <a:spcBef>
                <a:spcPts val="35"/>
              </a:spcBef>
            </a:pPr>
            <a:endParaRPr lang="pt-BR" sz="2200" dirty="0">
              <a:latin typeface="Tahoma"/>
              <a:cs typeface="Tahoma"/>
            </a:endParaRPr>
          </a:p>
          <a:p>
            <a:pPr marL="469265" indent="-351155">
              <a:lnSpc>
                <a:spcPct val="100000"/>
              </a:lnSpc>
              <a:buFont typeface="Arial"/>
              <a:buChar char="●"/>
              <a:tabLst>
                <a:tab pos="469265" algn="l"/>
                <a:tab pos="469900" algn="l"/>
              </a:tabLst>
            </a:pPr>
            <a:r>
              <a:rPr lang="pt-BR" sz="1600" spc="55" dirty="0">
                <a:latin typeface="Tahoma"/>
                <a:cs typeface="Tahoma"/>
              </a:rPr>
              <a:t>Alemanha</a:t>
            </a:r>
            <a:r>
              <a:rPr lang="pt-BR" sz="1600" spc="-35" dirty="0">
                <a:latin typeface="Tahoma"/>
                <a:cs typeface="Tahoma"/>
              </a:rPr>
              <a:t> </a:t>
            </a:r>
            <a:r>
              <a:rPr lang="pt-BR" sz="1600" spc="-75" dirty="0">
                <a:latin typeface="Tahoma"/>
                <a:cs typeface="Tahoma"/>
              </a:rPr>
              <a:t>(18%),</a:t>
            </a:r>
            <a:r>
              <a:rPr lang="pt-BR" sz="1600" spc="-30" dirty="0">
                <a:latin typeface="Tahoma"/>
                <a:cs typeface="Tahoma"/>
              </a:rPr>
              <a:t> </a:t>
            </a:r>
            <a:r>
              <a:rPr lang="pt-BR" sz="1600" spc="70" dirty="0">
                <a:latin typeface="Tahoma"/>
                <a:cs typeface="Tahoma"/>
              </a:rPr>
              <a:t>Noruega</a:t>
            </a:r>
            <a:r>
              <a:rPr lang="pt-BR" sz="1600" spc="-30" dirty="0">
                <a:latin typeface="Tahoma"/>
                <a:cs typeface="Tahoma"/>
              </a:rPr>
              <a:t> </a:t>
            </a:r>
            <a:r>
              <a:rPr lang="pt-BR" sz="1600" spc="-80" dirty="0">
                <a:latin typeface="Tahoma"/>
                <a:cs typeface="Tahoma"/>
              </a:rPr>
              <a:t>(15%),</a:t>
            </a:r>
            <a:r>
              <a:rPr lang="pt-BR" sz="1600" spc="-30" dirty="0">
                <a:latin typeface="Tahoma"/>
                <a:cs typeface="Tahoma"/>
              </a:rPr>
              <a:t> </a:t>
            </a:r>
            <a:r>
              <a:rPr lang="pt-BR" sz="1600" dirty="0">
                <a:latin typeface="Tahoma"/>
                <a:cs typeface="Tahoma"/>
              </a:rPr>
              <a:t>Itália</a:t>
            </a:r>
            <a:r>
              <a:rPr lang="pt-BR" sz="1600" spc="-30" dirty="0">
                <a:latin typeface="Tahoma"/>
                <a:cs typeface="Tahoma"/>
              </a:rPr>
              <a:t> </a:t>
            </a:r>
            <a:r>
              <a:rPr lang="pt-BR" sz="1600" spc="-80" dirty="0">
                <a:latin typeface="Tahoma"/>
                <a:cs typeface="Tahoma"/>
              </a:rPr>
              <a:t>(15%),</a:t>
            </a:r>
            <a:r>
              <a:rPr lang="pt-BR" sz="1600" spc="-35" dirty="0">
                <a:latin typeface="Tahoma"/>
                <a:cs typeface="Tahoma"/>
              </a:rPr>
              <a:t> </a:t>
            </a:r>
            <a:r>
              <a:rPr lang="pt-BR" sz="1600" spc="-10" dirty="0">
                <a:latin typeface="Tahoma"/>
                <a:cs typeface="Tahoma"/>
              </a:rPr>
              <a:t>Finlândia</a:t>
            </a:r>
            <a:endParaRPr lang="pt-BR" sz="1600" dirty="0">
              <a:latin typeface="Tahoma"/>
              <a:cs typeface="Tahoma"/>
            </a:endParaRPr>
          </a:p>
          <a:p>
            <a:pPr marL="469900">
              <a:lnSpc>
                <a:spcPct val="100000"/>
              </a:lnSpc>
              <a:spcBef>
                <a:spcPts val="285"/>
              </a:spcBef>
            </a:pPr>
            <a:r>
              <a:rPr lang="pt-BR" sz="1600" spc="-70" dirty="0">
                <a:latin typeface="Tahoma"/>
                <a:cs typeface="Tahoma"/>
              </a:rPr>
              <a:t>(14%),</a:t>
            </a:r>
            <a:r>
              <a:rPr lang="pt-BR" sz="1600" spc="-35" dirty="0">
                <a:latin typeface="Tahoma"/>
                <a:cs typeface="Tahoma"/>
              </a:rPr>
              <a:t> </a:t>
            </a:r>
            <a:r>
              <a:rPr lang="pt-BR" sz="1600" spc="45" dirty="0">
                <a:latin typeface="Tahoma"/>
                <a:cs typeface="Tahoma"/>
              </a:rPr>
              <a:t>Dinamarca</a:t>
            </a:r>
            <a:r>
              <a:rPr lang="pt-BR" sz="1600" spc="-30" dirty="0">
                <a:latin typeface="Tahoma"/>
                <a:cs typeface="Tahoma"/>
              </a:rPr>
              <a:t> </a:t>
            </a:r>
            <a:r>
              <a:rPr lang="pt-BR" sz="1600" spc="-20" dirty="0">
                <a:latin typeface="Tahoma"/>
                <a:cs typeface="Tahoma"/>
              </a:rPr>
              <a:t>(14%)</a:t>
            </a:r>
            <a:endParaRPr lang="pt-BR" sz="1600" dirty="0">
              <a:latin typeface="Tahoma"/>
              <a:cs typeface="Tahoma"/>
            </a:endParaRPr>
          </a:p>
        </p:txBody>
      </p:sp>
      <p:sp>
        <p:nvSpPr>
          <p:cNvPr id="10" name="object 5">
            <a:extLst>
              <a:ext uri="{FF2B5EF4-FFF2-40B4-BE49-F238E27FC236}">
                <a16:creationId xmlns:a16="http://schemas.microsoft.com/office/drawing/2014/main" id="{38D045C3-3248-A74F-7BE8-3B5E53ADC9B5}"/>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887084453"/>
              </p:ext>
            </p:extLst>
          </p:nvPr>
        </p:nvGraphicFramePr>
        <p:xfrm>
          <a:off x="6875953" y="1657168"/>
          <a:ext cx="5590539" cy="1383665"/>
        </p:xfrm>
        <a:graphic>
          <a:graphicData uri="http://schemas.openxmlformats.org/drawingml/2006/table">
            <a:tbl>
              <a:tblPr firstRow="1" bandRow="1">
                <a:tableStyleId>{2D5ABB26-0587-4C30-8999-92F81FD0307C}</a:tableStyleId>
              </a:tblPr>
              <a:tblGrid>
                <a:gridCol w="826135">
                  <a:extLst>
                    <a:ext uri="{9D8B030D-6E8A-4147-A177-3AD203B41FA5}">
                      <a16:colId xmlns:a16="http://schemas.microsoft.com/office/drawing/2014/main" val="20000"/>
                    </a:ext>
                  </a:extLst>
                </a:gridCol>
                <a:gridCol w="1588135">
                  <a:extLst>
                    <a:ext uri="{9D8B030D-6E8A-4147-A177-3AD203B41FA5}">
                      <a16:colId xmlns:a16="http://schemas.microsoft.com/office/drawing/2014/main" val="20001"/>
                    </a:ext>
                  </a:extLst>
                </a:gridCol>
                <a:gridCol w="1588134">
                  <a:extLst>
                    <a:ext uri="{9D8B030D-6E8A-4147-A177-3AD203B41FA5}">
                      <a16:colId xmlns:a16="http://schemas.microsoft.com/office/drawing/2014/main" val="20002"/>
                    </a:ext>
                  </a:extLst>
                </a:gridCol>
                <a:gridCol w="1588135">
                  <a:extLst>
                    <a:ext uri="{9D8B030D-6E8A-4147-A177-3AD203B41FA5}">
                      <a16:colId xmlns:a16="http://schemas.microsoft.com/office/drawing/2014/main" val="20003"/>
                    </a:ext>
                  </a:extLst>
                </a:gridCol>
              </a:tblGrid>
              <a:tr h="351155">
                <a:tc>
                  <a:txBody>
                    <a:bodyPr/>
                    <a:lstStyle/>
                    <a:p>
                      <a:pPr>
                        <a:lnSpc>
                          <a:spcPct val="100000"/>
                        </a:lnSpc>
                      </a:pPr>
                      <a:endParaRPr sz="1700">
                        <a:latin typeface="Times New Roman"/>
                        <a:cs typeface="Times New Roman"/>
                      </a:endParaRPr>
                    </a:p>
                  </a:txBody>
                  <a:tcPr marL="0" marR="0" marT="0" marB="0">
                    <a:lnR w="9525">
                      <a:solidFill>
                        <a:srgbClr val="78909B"/>
                      </a:solidFill>
                      <a:prstDash val="solid"/>
                    </a:lnR>
                    <a:lnB w="9525">
                      <a:solidFill>
                        <a:srgbClr val="78909B"/>
                      </a:solidFill>
                      <a:prstDash val="solid"/>
                    </a:lnB>
                    <a:solidFill>
                      <a:srgbClr val="F4F6F9"/>
                    </a:solidFill>
                  </a:tcPr>
                </a:tc>
                <a:tc>
                  <a:txBody>
                    <a:bodyPr/>
                    <a:lstStyle/>
                    <a:p>
                      <a:pPr algn="ctr">
                        <a:lnSpc>
                          <a:spcPct val="100000"/>
                        </a:lnSpc>
                        <a:spcBef>
                          <a:spcPts val="550"/>
                        </a:spcBef>
                      </a:pPr>
                      <a:r>
                        <a:rPr lang="pt-BR" sz="1300" b="1" spc="-35" noProof="0">
                          <a:latin typeface="Tahoma"/>
                          <a:cs typeface="Tahoma"/>
                        </a:rPr>
                        <a:t>América do Norte</a:t>
                      </a:r>
                      <a:endParaRPr lang="pt-BR" sz="1300" noProof="0">
                        <a:latin typeface="Tahoma"/>
                        <a:cs typeface="Tahoma"/>
                      </a:endParaRPr>
                    </a:p>
                  </a:txBody>
                  <a:tcPr marL="0" marR="0" marT="6985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D3DEE7"/>
                    </a:solidFill>
                  </a:tcPr>
                </a:tc>
                <a:tc>
                  <a:txBody>
                    <a:bodyPr/>
                    <a:lstStyle/>
                    <a:p>
                      <a:pPr algn="ctr">
                        <a:lnSpc>
                          <a:spcPct val="100000"/>
                        </a:lnSpc>
                        <a:spcBef>
                          <a:spcPts val="550"/>
                        </a:spcBef>
                      </a:pPr>
                      <a:r>
                        <a:rPr lang="pt-BR" sz="1300" b="1" spc="-25" noProof="0">
                          <a:latin typeface="Tahoma"/>
                          <a:cs typeface="Tahoma"/>
                        </a:rPr>
                        <a:t>Reino Unido</a:t>
                      </a:r>
                      <a:endParaRPr lang="pt-BR" sz="1300" noProof="0">
                        <a:latin typeface="Tahoma"/>
                        <a:cs typeface="Tahoma"/>
                      </a:endParaRPr>
                    </a:p>
                  </a:txBody>
                  <a:tcPr marL="0" marR="0" marT="6985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D3DEE7"/>
                    </a:solidFill>
                  </a:tcPr>
                </a:tc>
                <a:tc>
                  <a:txBody>
                    <a:bodyPr/>
                    <a:lstStyle/>
                    <a:p>
                      <a:pPr marR="504825" algn="r">
                        <a:lnSpc>
                          <a:spcPct val="100000"/>
                        </a:lnSpc>
                        <a:spcBef>
                          <a:spcPts val="550"/>
                        </a:spcBef>
                      </a:pPr>
                      <a:r>
                        <a:rPr lang="pt-BR" sz="1300" b="1" spc="-10" noProof="0">
                          <a:latin typeface="Tahoma"/>
                          <a:cs typeface="Tahoma"/>
                        </a:rPr>
                        <a:t>Europa</a:t>
                      </a:r>
                      <a:endParaRPr lang="pt-BR" sz="1300" noProof="0">
                        <a:latin typeface="Tahoma"/>
                        <a:cs typeface="Tahoma"/>
                      </a:endParaRPr>
                    </a:p>
                  </a:txBody>
                  <a:tcPr marL="0" marR="0" marT="6985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D3DEE7"/>
                    </a:solidFill>
                  </a:tcPr>
                </a:tc>
                <a:extLst>
                  <a:ext uri="{0D108BD9-81ED-4DB2-BD59-A6C34878D82A}">
                    <a16:rowId xmlns:a16="http://schemas.microsoft.com/office/drawing/2014/main" val="10000"/>
                  </a:ext>
                </a:extLst>
              </a:tr>
              <a:tr h="516255">
                <a:tc>
                  <a:txBody>
                    <a:bodyPr/>
                    <a:lstStyle/>
                    <a:p>
                      <a:pPr algn="ctr">
                        <a:lnSpc>
                          <a:spcPct val="100000"/>
                        </a:lnSpc>
                        <a:spcBef>
                          <a:spcPts val="1200"/>
                        </a:spcBef>
                      </a:pPr>
                      <a:r>
                        <a:rPr sz="1300" b="1" spc="-20">
                          <a:latin typeface="Tahoma"/>
                          <a:cs typeface="Tahoma"/>
                        </a:rPr>
                        <a:t>2019</a:t>
                      </a:r>
                      <a:endParaRPr sz="1300">
                        <a:latin typeface="Tahoma"/>
                        <a:cs typeface="Tahoma"/>
                      </a:endParaRPr>
                    </a:p>
                  </a:txBody>
                  <a:tcPr marL="0" marR="0" marT="15240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D3DEE7"/>
                    </a:solidFill>
                  </a:tcPr>
                </a:tc>
                <a:tc>
                  <a:txBody>
                    <a:bodyPr/>
                    <a:lstStyle/>
                    <a:p>
                      <a:pPr algn="ctr">
                        <a:lnSpc>
                          <a:spcPct val="100000"/>
                        </a:lnSpc>
                        <a:spcBef>
                          <a:spcPts val="1200"/>
                        </a:spcBef>
                      </a:pPr>
                      <a:r>
                        <a:rPr lang="pt-BR" sz="1300" spc="-10" noProof="0">
                          <a:latin typeface="Tahoma"/>
                          <a:cs typeface="Tahoma"/>
                        </a:rPr>
                        <a:t>89,5%</a:t>
                      </a:r>
                      <a:endParaRPr lang="pt-BR" sz="1300" noProof="0">
                        <a:latin typeface="Tahoma"/>
                        <a:cs typeface="Tahoma"/>
                      </a:endParaRPr>
                    </a:p>
                  </a:txBody>
                  <a:tcPr marL="0" marR="0" marT="15240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FFFFFF"/>
                    </a:solidFill>
                  </a:tcPr>
                </a:tc>
                <a:tc>
                  <a:txBody>
                    <a:bodyPr/>
                    <a:lstStyle/>
                    <a:p>
                      <a:pPr algn="ctr">
                        <a:lnSpc>
                          <a:spcPct val="100000"/>
                        </a:lnSpc>
                        <a:spcBef>
                          <a:spcPts val="1200"/>
                        </a:spcBef>
                      </a:pPr>
                      <a:r>
                        <a:rPr lang="pt-BR" sz="1300" spc="-10" noProof="0">
                          <a:latin typeface="Tahoma"/>
                          <a:cs typeface="Tahoma"/>
                        </a:rPr>
                        <a:t>8,0%</a:t>
                      </a:r>
                      <a:endParaRPr lang="pt-BR" sz="1300" noProof="0">
                        <a:latin typeface="Tahoma"/>
                        <a:cs typeface="Tahoma"/>
                      </a:endParaRPr>
                    </a:p>
                  </a:txBody>
                  <a:tcPr marL="0" marR="0" marT="15240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FFFFFF"/>
                    </a:solidFill>
                  </a:tcPr>
                </a:tc>
                <a:tc>
                  <a:txBody>
                    <a:bodyPr/>
                    <a:lstStyle/>
                    <a:p>
                      <a:pPr marR="546100" algn="r">
                        <a:lnSpc>
                          <a:spcPct val="100000"/>
                        </a:lnSpc>
                        <a:spcBef>
                          <a:spcPts val="1200"/>
                        </a:spcBef>
                      </a:pPr>
                      <a:r>
                        <a:rPr lang="pt-BR" sz="1300" spc="-10" noProof="0">
                          <a:latin typeface="Tahoma"/>
                          <a:cs typeface="Tahoma"/>
                        </a:rPr>
                        <a:t>89,3%</a:t>
                      </a:r>
                      <a:endParaRPr lang="pt-BR" sz="1300" noProof="0">
                        <a:latin typeface="Tahoma"/>
                        <a:cs typeface="Tahoma"/>
                      </a:endParaRPr>
                    </a:p>
                  </a:txBody>
                  <a:tcPr marL="0" marR="0" marT="15240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FFFFFF"/>
                    </a:solidFill>
                  </a:tcPr>
                </a:tc>
                <a:extLst>
                  <a:ext uri="{0D108BD9-81ED-4DB2-BD59-A6C34878D82A}">
                    <a16:rowId xmlns:a16="http://schemas.microsoft.com/office/drawing/2014/main" val="10001"/>
                  </a:ext>
                </a:extLst>
              </a:tr>
              <a:tr h="516255">
                <a:tc>
                  <a:txBody>
                    <a:bodyPr/>
                    <a:lstStyle/>
                    <a:p>
                      <a:pPr algn="ctr">
                        <a:lnSpc>
                          <a:spcPct val="100000"/>
                        </a:lnSpc>
                        <a:spcBef>
                          <a:spcPts val="1200"/>
                        </a:spcBef>
                      </a:pPr>
                      <a:r>
                        <a:rPr sz="1300" b="1" spc="-20">
                          <a:latin typeface="Tahoma"/>
                          <a:cs typeface="Tahoma"/>
                        </a:rPr>
                        <a:t>2022</a:t>
                      </a:r>
                      <a:endParaRPr sz="1300">
                        <a:latin typeface="Tahoma"/>
                        <a:cs typeface="Tahoma"/>
                      </a:endParaRPr>
                    </a:p>
                  </a:txBody>
                  <a:tcPr marL="0" marR="0" marT="15240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D3DEE7"/>
                    </a:solidFill>
                  </a:tcPr>
                </a:tc>
                <a:tc>
                  <a:txBody>
                    <a:bodyPr/>
                    <a:lstStyle/>
                    <a:p>
                      <a:pPr algn="ctr">
                        <a:lnSpc>
                          <a:spcPct val="100000"/>
                        </a:lnSpc>
                        <a:spcBef>
                          <a:spcPts val="1200"/>
                        </a:spcBef>
                      </a:pPr>
                      <a:r>
                        <a:rPr lang="pt-BR" sz="1300" spc="-10" noProof="0">
                          <a:latin typeface="Tahoma"/>
                          <a:cs typeface="Tahoma"/>
                        </a:rPr>
                        <a:t>86,3%</a:t>
                      </a:r>
                      <a:endParaRPr lang="pt-BR" sz="1300" noProof="0">
                        <a:latin typeface="Tahoma"/>
                        <a:cs typeface="Tahoma"/>
                      </a:endParaRPr>
                    </a:p>
                  </a:txBody>
                  <a:tcPr marL="0" marR="0" marT="15240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FFFFFF"/>
                    </a:solidFill>
                  </a:tcPr>
                </a:tc>
                <a:tc>
                  <a:txBody>
                    <a:bodyPr/>
                    <a:lstStyle/>
                    <a:p>
                      <a:pPr algn="ctr">
                        <a:lnSpc>
                          <a:spcPct val="100000"/>
                        </a:lnSpc>
                        <a:spcBef>
                          <a:spcPts val="1200"/>
                        </a:spcBef>
                      </a:pPr>
                      <a:r>
                        <a:rPr lang="pt-BR" sz="1300" spc="-10" noProof="0">
                          <a:latin typeface="Tahoma"/>
                          <a:cs typeface="Tahoma"/>
                        </a:rPr>
                        <a:t>87,1%</a:t>
                      </a:r>
                      <a:endParaRPr lang="pt-BR" sz="1300" noProof="0">
                        <a:latin typeface="Tahoma"/>
                        <a:cs typeface="Tahoma"/>
                      </a:endParaRPr>
                    </a:p>
                  </a:txBody>
                  <a:tcPr marL="0" marR="0" marT="15240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FFFFFF"/>
                    </a:solidFill>
                  </a:tcPr>
                </a:tc>
                <a:tc>
                  <a:txBody>
                    <a:bodyPr/>
                    <a:lstStyle/>
                    <a:p>
                      <a:pPr marR="547370" algn="r">
                        <a:lnSpc>
                          <a:spcPct val="100000"/>
                        </a:lnSpc>
                        <a:spcBef>
                          <a:spcPts val="1200"/>
                        </a:spcBef>
                      </a:pPr>
                      <a:r>
                        <a:rPr lang="pt-BR" sz="1300" spc="-10" noProof="0">
                          <a:latin typeface="Tahoma"/>
                          <a:cs typeface="Tahoma"/>
                        </a:rPr>
                        <a:t>88,0%</a:t>
                      </a:r>
                      <a:endParaRPr lang="pt-BR" sz="1300" noProof="0">
                        <a:latin typeface="Tahoma"/>
                        <a:cs typeface="Tahoma"/>
                      </a:endParaRPr>
                    </a:p>
                  </a:txBody>
                  <a:tcPr marL="0" marR="0" marT="152400" marB="0">
                    <a:lnL w="9525">
                      <a:solidFill>
                        <a:srgbClr val="78909B"/>
                      </a:solidFill>
                      <a:prstDash val="solid"/>
                    </a:lnL>
                    <a:lnR w="9525">
                      <a:solidFill>
                        <a:srgbClr val="78909B"/>
                      </a:solidFill>
                      <a:prstDash val="solid"/>
                    </a:lnR>
                    <a:lnT w="9525">
                      <a:solidFill>
                        <a:srgbClr val="78909B"/>
                      </a:solidFill>
                      <a:prstDash val="solid"/>
                    </a:lnT>
                    <a:lnB w="9525">
                      <a:solidFill>
                        <a:srgbClr val="78909B"/>
                      </a:solidFill>
                      <a:prstDash val="solid"/>
                    </a:lnB>
                    <a:solidFill>
                      <a:srgbClr val="FFFFFF"/>
                    </a:solidFill>
                  </a:tcPr>
                </a:tc>
                <a:extLst>
                  <a:ext uri="{0D108BD9-81ED-4DB2-BD59-A6C34878D82A}">
                    <a16:rowId xmlns:a16="http://schemas.microsoft.com/office/drawing/2014/main" val="10002"/>
                  </a:ext>
                </a:extLst>
              </a:tr>
            </a:tbl>
          </a:graphicData>
        </a:graphic>
      </p:graphicFrame>
      <p:grpSp>
        <p:nvGrpSpPr>
          <p:cNvPr id="3" name="object 3"/>
          <p:cNvGrpSpPr/>
          <p:nvPr/>
        </p:nvGrpSpPr>
        <p:grpSpPr>
          <a:xfrm>
            <a:off x="575190" y="3191770"/>
            <a:ext cx="17230090" cy="5803265"/>
            <a:chOff x="575190" y="3191770"/>
            <a:chExt cx="17230090" cy="5803265"/>
          </a:xfrm>
        </p:grpSpPr>
        <p:pic>
          <p:nvPicPr>
            <p:cNvPr id="4" name="object 4"/>
            <p:cNvPicPr/>
            <p:nvPr/>
          </p:nvPicPr>
          <p:blipFill>
            <a:blip r:embed="rId2" cstate="print"/>
            <a:stretch>
              <a:fillRect/>
            </a:stretch>
          </p:blipFill>
          <p:spPr>
            <a:xfrm>
              <a:off x="575190" y="3191770"/>
              <a:ext cx="17229975" cy="5802675"/>
            </a:xfrm>
            <a:prstGeom prst="rect">
              <a:avLst/>
            </a:prstGeom>
          </p:spPr>
        </p:pic>
        <p:sp>
          <p:nvSpPr>
            <p:cNvPr id="5" name="object 5"/>
            <p:cNvSpPr/>
            <p:nvPr/>
          </p:nvSpPr>
          <p:spPr>
            <a:xfrm>
              <a:off x="886200" y="3465649"/>
              <a:ext cx="16515715" cy="5088890"/>
            </a:xfrm>
            <a:custGeom>
              <a:avLst/>
              <a:gdLst/>
              <a:ahLst/>
              <a:cxnLst/>
              <a:rect l="l" t="t" r="r" b="b"/>
              <a:pathLst>
                <a:path w="16515715" h="5088890">
                  <a:moveTo>
                    <a:pt x="16276652" y="5088299"/>
                  </a:moveTo>
                  <a:lnTo>
                    <a:pt x="238946" y="5088299"/>
                  </a:lnTo>
                  <a:lnTo>
                    <a:pt x="190790" y="5083445"/>
                  </a:lnTo>
                  <a:lnTo>
                    <a:pt x="145937" y="5069522"/>
                  </a:lnTo>
                  <a:lnTo>
                    <a:pt x="105349" y="5047491"/>
                  </a:lnTo>
                  <a:lnTo>
                    <a:pt x="69985" y="5018314"/>
                  </a:lnTo>
                  <a:lnTo>
                    <a:pt x="40808" y="4982950"/>
                  </a:lnTo>
                  <a:lnTo>
                    <a:pt x="18777" y="4942362"/>
                  </a:lnTo>
                  <a:lnTo>
                    <a:pt x="4854" y="4897509"/>
                  </a:lnTo>
                  <a:lnTo>
                    <a:pt x="0" y="4849352"/>
                  </a:lnTo>
                  <a:lnTo>
                    <a:pt x="0" y="238946"/>
                  </a:lnTo>
                  <a:lnTo>
                    <a:pt x="4854" y="190790"/>
                  </a:lnTo>
                  <a:lnTo>
                    <a:pt x="18777" y="145937"/>
                  </a:lnTo>
                  <a:lnTo>
                    <a:pt x="40808" y="105349"/>
                  </a:lnTo>
                  <a:lnTo>
                    <a:pt x="69985" y="69985"/>
                  </a:lnTo>
                  <a:lnTo>
                    <a:pt x="105349" y="40808"/>
                  </a:lnTo>
                  <a:lnTo>
                    <a:pt x="145937" y="18777"/>
                  </a:lnTo>
                  <a:lnTo>
                    <a:pt x="190790" y="4854"/>
                  </a:lnTo>
                  <a:lnTo>
                    <a:pt x="238946" y="0"/>
                  </a:lnTo>
                  <a:lnTo>
                    <a:pt x="16276652" y="0"/>
                  </a:lnTo>
                  <a:lnTo>
                    <a:pt x="16323486" y="4633"/>
                  </a:lnTo>
                  <a:lnTo>
                    <a:pt x="16368094" y="18188"/>
                  </a:lnTo>
                  <a:lnTo>
                    <a:pt x="16409220" y="40145"/>
                  </a:lnTo>
                  <a:lnTo>
                    <a:pt x="16445613" y="69985"/>
                  </a:lnTo>
                  <a:lnTo>
                    <a:pt x="16475453" y="106378"/>
                  </a:lnTo>
                  <a:lnTo>
                    <a:pt x="16497411" y="147505"/>
                  </a:lnTo>
                  <a:lnTo>
                    <a:pt x="16510966" y="192112"/>
                  </a:lnTo>
                  <a:lnTo>
                    <a:pt x="16515599" y="238946"/>
                  </a:lnTo>
                  <a:lnTo>
                    <a:pt x="16515599" y="4849352"/>
                  </a:lnTo>
                  <a:lnTo>
                    <a:pt x="16510745" y="4897509"/>
                  </a:lnTo>
                  <a:lnTo>
                    <a:pt x="16496822" y="4942362"/>
                  </a:lnTo>
                  <a:lnTo>
                    <a:pt x="16474791" y="4982950"/>
                  </a:lnTo>
                  <a:lnTo>
                    <a:pt x="16445614" y="5018314"/>
                  </a:lnTo>
                  <a:lnTo>
                    <a:pt x="16410250" y="5047491"/>
                  </a:lnTo>
                  <a:lnTo>
                    <a:pt x="16369661" y="5069522"/>
                  </a:lnTo>
                  <a:lnTo>
                    <a:pt x="16324808" y="5083445"/>
                  </a:lnTo>
                  <a:lnTo>
                    <a:pt x="16276652" y="5088299"/>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368825" y="3923394"/>
              <a:ext cx="5018151" cy="4112512"/>
            </a:xfrm>
            <a:prstGeom prst="rect">
              <a:avLst/>
            </a:prstGeom>
          </p:spPr>
        </p:pic>
        <p:pic>
          <p:nvPicPr>
            <p:cNvPr id="7" name="object 7"/>
            <p:cNvPicPr/>
            <p:nvPr/>
          </p:nvPicPr>
          <p:blipFill>
            <a:blip r:embed="rId4" cstate="print"/>
            <a:stretch>
              <a:fillRect/>
            </a:stretch>
          </p:blipFill>
          <p:spPr>
            <a:xfrm>
              <a:off x="6650797" y="3923394"/>
              <a:ext cx="5018151" cy="4112512"/>
            </a:xfrm>
            <a:prstGeom prst="rect">
              <a:avLst/>
            </a:prstGeom>
          </p:spPr>
        </p:pic>
        <p:pic>
          <p:nvPicPr>
            <p:cNvPr id="8" name="object 8"/>
            <p:cNvPicPr/>
            <p:nvPr/>
          </p:nvPicPr>
          <p:blipFill>
            <a:blip r:embed="rId5" cstate="print"/>
            <a:stretch>
              <a:fillRect/>
            </a:stretch>
          </p:blipFill>
          <p:spPr>
            <a:xfrm>
              <a:off x="11932768" y="3923394"/>
              <a:ext cx="5018151" cy="4112512"/>
            </a:xfrm>
            <a:prstGeom prst="rect">
              <a:avLst/>
            </a:prstGeom>
          </p:spPr>
        </p:pic>
      </p:grpSp>
      <p:sp>
        <p:nvSpPr>
          <p:cNvPr id="9" name="object 9"/>
          <p:cNvSpPr txBox="1"/>
          <p:nvPr/>
        </p:nvSpPr>
        <p:spPr>
          <a:xfrm>
            <a:off x="7391400" y="1189705"/>
            <a:ext cx="5317747" cy="243656"/>
          </a:xfrm>
          <a:prstGeom prst="rect">
            <a:avLst/>
          </a:prstGeom>
        </p:spPr>
        <p:txBody>
          <a:bodyPr vert="horz" wrap="square" lIns="0" tIns="12700" rIns="0" bIns="0" rtlCol="0">
            <a:spAutoFit/>
          </a:bodyPr>
          <a:lstStyle/>
          <a:p>
            <a:pPr marL="12700" algn="ctr">
              <a:lnSpc>
                <a:spcPct val="100000"/>
              </a:lnSpc>
              <a:spcBef>
                <a:spcPts val="100"/>
              </a:spcBef>
            </a:pPr>
            <a:r>
              <a:rPr lang="pt-BR" sz="1500" b="1" spc="-540">
                <a:latin typeface="Tahoma"/>
                <a:cs typeface="Tahoma"/>
              </a:rPr>
              <a:t>%</a:t>
            </a:r>
            <a:r>
              <a:rPr lang="pt-BR" sz="1500" b="1" spc="-70">
                <a:latin typeface="Tahoma"/>
                <a:cs typeface="Tahoma"/>
              </a:rPr>
              <a:t> </a:t>
            </a:r>
            <a:r>
              <a:rPr lang="pt-BR" sz="1500" b="1">
                <a:latin typeface="Tahoma"/>
                <a:cs typeface="Tahoma"/>
              </a:rPr>
              <a:t> de Integrantes de Elenco com Menos de 40 anos</a:t>
            </a:r>
            <a:endParaRPr lang="pt-BR" sz="1500">
              <a:latin typeface="Tahoma"/>
              <a:cs typeface="Tahoma"/>
            </a:endParaRPr>
          </a:p>
        </p:txBody>
      </p:sp>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6195">
              <a:lnSpc>
                <a:spcPct val="100000"/>
              </a:lnSpc>
              <a:spcBef>
                <a:spcPts val="60"/>
              </a:spcBef>
            </a:pPr>
            <a:fld id="{81D60167-4931-47E6-BA6A-407CBD079E47}" type="slidenum">
              <a:rPr spc="-25"/>
              <a:t>16</a:t>
            </a:fld>
            <a:endParaRPr spc="-25"/>
          </a:p>
        </p:txBody>
      </p:sp>
      <p:sp>
        <p:nvSpPr>
          <p:cNvPr id="10" name="object 10"/>
          <p:cNvSpPr txBox="1">
            <a:spLocks noGrp="1"/>
          </p:cNvSpPr>
          <p:nvPr>
            <p:ph type="title"/>
          </p:nvPr>
        </p:nvSpPr>
        <p:spPr>
          <a:xfrm>
            <a:off x="878574" y="509011"/>
            <a:ext cx="6360426" cy="1997342"/>
          </a:xfrm>
          <a:prstGeom prst="rect">
            <a:avLst/>
          </a:prstGeom>
        </p:spPr>
        <p:txBody>
          <a:bodyPr vert="horz" wrap="square" lIns="0" tIns="12065" rIns="0" bIns="0" rtlCol="0">
            <a:spAutoFit/>
          </a:bodyPr>
          <a:lstStyle/>
          <a:p>
            <a:pPr marL="12700" marR="5080">
              <a:lnSpc>
                <a:spcPct val="100499"/>
              </a:lnSpc>
              <a:spcBef>
                <a:spcPts val="95"/>
              </a:spcBef>
            </a:pPr>
            <a:r>
              <a:rPr lang="pt-BR" sz="4300" spc="245" dirty="0"/>
              <a:t>Tendências Etárias por 4 Anos em Criativos de Anúncios</a:t>
            </a:r>
            <a:endParaRPr lang="pt-BR" sz="4300" dirty="0"/>
          </a:p>
        </p:txBody>
      </p:sp>
      <p:sp>
        <p:nvSpPr>
          <p:cNvPr id="11" name="object 11"/>
          <p:cNvSpPr txBox="1"/>
          <p:nvPr/>
        </p:nvSpPr>
        <p:spPr>
          <a:xfrm>
            <a:off x="12847550" y="1638300"/>
            <a:ext cx="4297450" cy="1399870"/>
          </a:xfrm>
          <a:prstGeom prst="rect">
            <a:avLst/>
          </a:prstGeom>
        </p:spPr>
        <p:txBody>
          <a:bodyPr vert="horz" wrap="square" lIns="0" tIns="12700" rIns="0" bIns="0" rtlCol="0">
            <a:spAutoFit/>
          </a:bodyPr>
          <a:lstStyle/>
          <a:p>
            <a:pPr marL="12700" marR="5080">
              <a:lnSpc>
                <a:spcPct val="114999"/>
              </a:lnSpc>
              <a:spcBef>
                <a:spcPts val="100"/>
              </a:spcBef>
            </a:pPr>
            <a:r>
              <a:rPr lang="pt-BR" sz="1600" spc="70" dirty="0">
                <a:latin typeface="Tahoma"/>
                <a:cs typeface="Tahoma"/>
              </a:rPr>
              <a:t>Os três maiores mercados de publicidade observaram um</a:t>
            </a:r>
            <a:r>
              <a:rPr lang="pt-BR" sz="1600" spc="-30" dirty="0">
                <a:latin typeface="Tahoma"/>
                <a:cs typeface="Tahoma"/>
              </a:rPr>
              <a:t> </a:t>
            </a:r>
            <a:r>
              <a:rPr lang="pt-BR" sz="1600" b="1" spc="-25" dirty="0">
                <a:latin typeface="Tahoma"/>
                <a:cs typeface="Tahoma"/>
              </a:rPr>
              <a:t>pequeno aumento nas idades dos atores em anúncios </a:t>
            </a:r>
            <a:r>
              <a:rPr lang="pt-BR" sz="1600" spc="-25" dirty="0">
                <a:latin typeface="Tahoma"/>
                <a:cs typeface="Tahoma"/>
              </a:rPr>
              <a:t>de 2019 a</a:t>
            </a:r>
            <a:r>
              <a:rPr lang="pt-BR" sz="1600" spc="35" dirty="0">
                <a:latin typeface="Tahoma"/>
                <a:cs typeface="Tahoma"/>
              </a:rPr>
              <a:t> </a:t>
            </a:r>
            <a:r>
              <a:rPr lang="pt-BR" sz="1600" spc="65" dirty="0">
                <a:latin typeface="Tahoma"/>
                <a:cs typeface="Tahoma"/>
              </a:rPr>
              <a:t>2022,</a:t>
            </a:r>
            <a:r>
              <a:rPr lang="pt-BR" sz="1600" spc="40" dirty="0">
                <a:latin typeface="Tahoma"/>
                <a:cs typeface="Tahoma"/>
              </a:rPr>
              <a:t> </a:t>
            </a:r>
            <a:r>
              <a:rPr lang="pt-BR" sz="1600" spc="55" dirty="0">
                <a:latin typeface="Tahoma"/>
                <a:cs typeface="Tahoma"/>
              </a:rPr>
              <a:t>embora ainda apresentem uma forte tendência para a demografia mais jovem</a:t>
            </a:r>
            <a:r>
              <a:rPr lang="pt-BR" sz="1600" spc="45" dirty="0">
                <a:latin typeface="Tahoma"/>
                <a:cs typeface="Tahoma"/>
              </a:rPr>
              <a:t>.</a:t>
            </a:r>
            <a:endParaRPr lang="pt-BR" sz="1600" dirty="0">
              <a:latin typeface="Tahoma"/>
              <a:cs typeface="Tahoma"/>
            </a:endParaRPr>
          </a:p>
        </p:txBody>
      </p:sp>
      <p:sp>
        <p:nvSpPr>
          <p:cNvPr id="14" name="object 5">
            <a:extLst>
              <a:ext uri="{FF2B5EF4-FFF2-40B4-BE49-F238E27FC236}">
                <a16:creationId xmlns:a16="http://schemas.microsoft.com/office/drawing/2014/main" id="{C2B6D67C-E7FD-3945-9EBA-BA3EA17E50A0}"/>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9290" y="2407470"/>
            <a:ext cx="17263275" cy="7315875"/>
            <a:chOff x="399290" y="2407470"/>
            <a:chExt cx="17263275" cy="7315875"/>
          </a:xfrm>
        </p:grpSpPr>
        <p:pic>
          <p:nvPicPr>
            <p:cNvPr id="3" name="object 3"/>
            <p:cNvPicPr/>
            <p:nvPr/>
          </p:nvPicPr>
          <p:blipFill>
            <a:blip r:embed="rId2" cstate="print"/>
            <a:stretch>
              <a:fillRect/>
            </a:stretch>
          </p:blipFill>
          <p:spPr>
            <a:xfrm>
              <a:off x="399290" y="2407470"/>
              <a:ext cx="17263275" cy="7315875"/>
            </a:xfrm>
            <a:prstGeom prst="rect">
              <a:avLst/>
            </a:prstGeom>
          </p:spPr>
        </p:pic>
        <p:sp>
          <p:nvSpPr>
            <p:cNvPr id="4" name="object 4"/>
            <p:cNvSpPr/>
            <p:nvPr/>
          </p:nvSpPr>
          <p:spPr>
            <a:xfrm>
              <a:off x="710300" y="2681350"/>
              <a:ext cx="16549369" cy="6602095"/>
            </a:xfrm>
            <a:custGeom>
              <a:avLst/>
              <a:gdLst/>
              <a:ahLst/>
              <a:cxnLst/>
              <a:rect l="l" t="t" r="r" b="b"/>
              <a:pathLst>
                <a:path w="16549369" h="6602095">
                  <a:moveTo>
                    <a:pt x="16238893" y="6601499"/>
                  </a:moveTo>
                  <a:lnTo>
                    <a:pt x="310006" y="6601499"/>
                  </a:lnTo>
                  <a:lnTo>
                    <a:pt x="264195" y="6598138"/>
                  </a:lnTo>
                  <a:lnTo>
                    <a:pt x="220472" y="6588374"/>
                  </a:lnTo>
                  <a:lnTo>
                    <a:pt x="179315" y="6572687"/>
                  </a:lnTo>
                  <a:lnTo>
                    <a:pt x="141204" y="6551556"/>
                  </a:lnTo>
                  <a:lnTo>
                    <a:pt x="106619" y="6525460"/>
                  </a:lnTo>
                  <a:lnTo>
                    <a:pt x="76039" y="6494880"/>
                  </a:lnTo>
                  <a:lnTo>
                    <a:pt x="49943" y="6460295"/>
                  </a:lnTo>
                  <a:lnTo>
                    <a:pt x="28812" y="6422184"/>
                  </a:lnTo>
                  <a:lnTo>
                    <a:pt x="13125" y="6381027"/>
                  </a:lnTo>
                  <a:lnTo>
                    <a:pt x="3361" y="6337304"/>
                  </a:lnTo>
                  <a:lnTo>
                    <a:pt x="0" y="6291493"/>
                  </a:lnTo>
                  <a:lnTo>
                    <a:pt x="0" y="310006"/>
                  </a:lnTo>
                  <a:lnTo>
                    <a:pt x="3361" y="264195"/>
                  </a:lnTo>
                  <a:lnTo>
                    <a:pt x="13125" y="220472"/>
                  </a:lnTo>
                  <a:lnTo>
                    <a:pt x="28812" y="179315"/>
                  </a:lnTo>
                  <a:lnTo>
                    <a:pt x="49943" y="141204"/>
                  </a:lnTo>
                  <a:lnTo>
                    <a:pt x="76039" y="106619"/>
                  </a:lnTo>
                  <a:lnTo>
                    <a:pt x="106619" y="76039"/>
                  </a:lnTo>
                  <a:lnTo>
                    <a:pt x="141204" y="49943"/>
                  </a:lnTo>
                  <a:lnTo>
                    <a:pt x="179315" y="28812"/>
                  </a:lnTo>
                  <a:lnTo>
                    <a:pt x="220472" y="13125"/>
                  </a:lnTo>
                  <a:lnTo>
                    <a:pt x="264195" y="3361"/>
                  </a:lnTo>
                  <a:lnTo>
                    <a:pt x="310006" y="0"/>
                  </a:lnTo>
                  <a:lnTo>
                    <a:pt x="16238893" y="0"/>
                  </a:lnTo>
                  <a:lnTo>
                    <a:pt x="16287682" y="3861"/>
                  </a:lnTo>
                  <a:lnTo>
                    <a:pt x="16334829" y="15217"/>
                  </a:lnTo>
                  <a:lnTo>
                    <a:pt x="16379503" y="33722"/>
                  </a:lnTo>
                  <a:lnTo>
                    <a:pt x="16420872" y="59030"/>
                  </a:lnTo>
                  <a:lnTo>
                    <a:pt x="16458101" y="90798"/>
                  </a:lnTo>
                  <a:lnTo>
                    <a:pt x="16489869" y="128028"/>
                  </a:lnTo>
                  <a:lnTo>
                    <a:pt x="16515177" y="169396"/>
                  </a:lnTo>
                  <a:lnTo>
                    <a:pt x="16533682" y="214070"/>
                  </a:lnTo>
                  <a:lnTo>
                    <a:pt x="16545038" y="261218"/>
                  </a:lnTo>
                  <a:lnTo>
                    <a:pt x="16548899" y="310006"/>
                  </a:lnTo>
                  <a:lnTo>
                    <a:pt x="16548899" y="6291493"/>
                  </a:lnTo>
                  <a:lnTo>
                    <a:pt x="16545538" y="6337304"/>
                  </a:lnTo>
                  <a:lnTo>
                    <a:pt x="16535774" y="6381027"/>
                  </a:lnTo>
                  <a:lnTo>
                    <a:pt x="16520087" y="6422184"/>
                  </a:lnTo>
                  <a:lnTo>
                    <a:pt x="16498955" y="6460295"/>
                  </a:lnTo>
                  <a:lnTo>
                    <a:pt x="16472860" y="6494880"/>
                  </a:lnTo>
                  <a:lnTo>
                    <a:pt x="16442280" y="6525460"/>
                  </a:lnTo>
                  <a:lnTo>
                    <a:pt x="16407695" y="6551556"/>
                  </a:lnTo>
                  <a:lnTo>
                    <a:pt x="16369584" y="6572687"/>
                  </a:lnTo>
                  <a:lnTo>
                    <a:pt x="16328427" y="6588374"/>
                  </a:lnTo>
                  <a:lnTo>
                    <a:pt x="16284704" y="6598138"/>
                  </a:lnTo>
                  <a:lnTo>
                    <a:pt x="16238893" y="6601499"/>
                  </a:lnTo>
                  <a:close/>
                </a:path>
              </a:pathLst>
            </a:custGeom>
            <a:solidFill>
              <a:srgbClr val="FFFFFF"/>
            </a:solidFill>
          </p:spPr>
          <p:txBody>
            <a:bodyPr wrap="square" lIns="0" tIns="0" rIns="0" bIns="0" rtlCol="0"/>
            <a:lstStyle/>
            <a:p>
              <a:endParaRPr lang="pt-BR"/>
            </a:p>
          </p:txBody>
        </p:sp>
        <p:sp>
          <p:nvSpPr>
            <p:cNvPr id="5" name="object 5"/>
            <p:cNvSpPr/>
            <p:nvPr/>
          </p:nvSpPr>
          <p:spPr>
            <a:xfrm>
              <a:off x="2933674" y="8187410"/>
              <a:ext cx="13002895" cy="450215"/>
            </a:xfrm>
            <a:custGeom>
              <a:avLst/>
              <a:gdLst/>
              <a:ahLst/>
              <a:cxnLst/>
              <a:rect l="l" t="t" r="r" b="b"/>
              <a:pathLst>
                <a:path w="13002894" h="450215">
                  <a:moveTo>
                    <a:pt x="6068390" y="0"/>
                  </a:moveTo>
                  <a:lnTo>
                    <a:pt x="0" y="0"/>
                  </a:lnTo>
                  <a:lnTo>
                    <a:pt x="0" y="449694"/>
                  </a:lnTo>
                  <a:lnTo>
                    <a:pt x="6068390" y="449694"/>
                  </a:lnTo>
                  <a:lnTo>
                    <a:pt x="6068390" y="0"/>
                  </a:lnTo>
                  <a:close/>
                </a:path>
                <a:path w="13002894" h="450215">
                  <a:moveTo>
                    <a:pt x="13002590" y="0"/>
                  </a:moveTo>
                  <a:lnTo>
                    <a:pt x="6934200" y="0"/>
                  </a:lnTo>
                  <a:lnTo>
                    <a:pt x="6934200" y="449694"/>
                  </a:lnTo>
                  <a:lnTo>
                    <a:pt x="13002590" y="449694"/>
                  </a:lnTo>
                  <a:lnTo>
                    <a:pt x="13002590" y="0"/>
                  </a:lnTo>
                  <a:close/>
                </a:path>
              </a:pathLst>
            </a:custGeom>
            <a:solidFill>
              <a:srgbClr val="EEEEEE"/>
            </a:solidFill>
          </p:spPr>
          <p:txBody>
            <a:bodyPr wrap="square" lIns="0" tIns="0" rIns="0" bIns="0" rtlCol="0"/>
            <a:lstStyle/>
            <a:p>
              <a:endParaRPr lang="pt-BR"/>
            </a:p>
          </p:txBody>
        </p:sp>
        <p:pic>
          <p:nvPicPr>
            <p:cNvPr id="6" name="object 6"/>
            <p:cNvPicPr/>
            <p:nvPr/>
          </p:nvPicPr>
          <p:blipFill>
            <a:blip r:embed="rId3" cstate="print"/>
            <a:stretch>
              <a:fillRect/>
            </a:stretch>
          </p:blipFill>
          <p:spPr>
            <a:xfrm>
              <a:off x="1080930" y="2768100"/>
              <a:ext cx="15883934" cy="6109200"/>
            </a:xfrm>
            <a:prstGeom prst="rect">
              <a:avLst/>
            </a:prstGeom>
          </p:spPr>
        </p:pic>
        <p:sp>
          <p:nvSpPr>
            <p:cNvPr id="7" name="object 7"/>
            <p:cNvSpPr/>
            <p:nvPr/>
          </p:nvSpPr>
          <p:spPr>
            <a:xfrm>
              <a:off x="6542974" y="3609925"/>
              <a:ext cx="207010" cy="207010"/>
            </a:xfrm>
            <a:custGeom>
              <a:avLst/>
              <a:gdLst/>
              <a:ahLst/>
              <a:cxnLst/>
              <a:rect l="l" t="t" r="r" b="b"/>
              <a:pathLst>
                <a:path w="207009" h="207010">
                  <a:moveTo>
                    <a:pt x="206699" y="206699"/>
                  </a:moveTo>
                  <a:lnTo>
                    <a:pt x="0" y="206699"/>
                  </a:lnTo>
                  <a:lnTo>
                    <a:pt x="0" y="0"/>
                  </a:lnTo>
                  <a:lnTo>
                    <a:pt x="206699" y="0"/>
                  </a:lnTo>
                  <a:lnTo>
                    <a:pt x="206699" y="206699"/>
                  </a:lnTo>
                  <a:close/>
                </a:path>
              </a:pathLst>
            </a:custGeom>
            <a:solidFill>
              <a:srgbClr val="00B0B9"/>
            </a:solidFill>
          </p:spPr>
          <p:txBody>
            <a:bodyPr wrap="square" lIns="0" tIns="0" rIns="0" bIns="0" rtlCol="0"/>
            <a:lstStyle/>
            <a:p>
              <a:endParaRPr lang="pt-BR"/>
            </a:p>
          </p:txBody>
        </p:sp>
        <p:sp>
          <p:nvSpPr>
            <p:cNvPr id="8" name="object 8"/>
            <p:cNvSpPr/>
            <p:nvPr/>
          </p:nvSpPr>
          <p:spPr>
            <a:xfrm>
              <a:off x="9438575" y="3609925"/>
              <a:ext cx="207010" cy="207010"/>
            </a:xfrm>
            <a:custGeom>
              <a:avLst/>
              <a:gdLst/>
              <a:ahLst/>
              <a:cxnLst/>
              <a:rect l="l" t="t" r="r" b="b"/>
              <a:pathLst>
                <a:path w="207009" h="207010">
                  <a:moveTo>
                    <a:pt x="206699" y="206699"/>
                  </a:moveTo>
                  <a:lnTo>
                    <a:pt x="0" y="206699"/>
                  </a:lnTo>
                  <a:lnTo>
                    <a:pt x="0" y="0"/>
                  </a:lnTo>
                  <a:lnTo>
                    <a:pt x="206699" y="0"/>
                  </a:lnTo>
                  <a:lnTo>
                    <a:pt x="206699" y="206699"/>
                  </a:lnTo>
                  <a:close/>
                </a:path>
              </a:pathLst>
            </a:custGeom>
            <a:solidFill>
              <a:srgbClr val="063763"/>
            </a:solidFill>
          </p:spPr>
          <p:txBody>
            <a:bodyPr wrap="square" lIns="0" tIns="0" rIns="0" bIns="0" rtlCol="0"/>
            <a:lstStyle/>
            <a:p>
              <a:endParaRPr lang="pt-BR"/>
            </a:p>
          </p:txBody>
        </p:sp>
      </p:grpSp>
      <p:sp>
        <p:nvSpPr>
          <p:cNvPr id="9" name="object 9"/>
          <p:cNvSpPr txBox="1"/>
          <p:nvPr/>
        </p:nvSpPr>
        <p:spPr>
          <a:xfrm>
            <a:off x="911874" y="1856740"/>
            <a:ext cx="6098525" cy="751488"/>
          </a:xfrm>
          <a:prstGeom prst="rect">
            <a:avLst/>
          </a:prstGeom>
        </p:spPr>
        <p:txBody>
          <a:bodyPr vert="horz" wrap="square" lIns="0" tIns="12700" rIns="0" bIns="0" rtlCol="0">
            <a:spAutoFit/>
          </a:bodyPr>
          <a:lstStyle/>
          <a:p>
            <a:pPr marL="12700">
              <a:lnSpc>
                <a:spcPct val="100000"/>
              </a:lnSpc>
              <a:spcBef>
                <a:spcPts val="100"/>
              </a:spcBef>
            </a:pPr>
            <a:r>
              <a:rPr lang="pt-BR" sz="2400" b="1" spc="50" dirty="0">
                <a:latin typeface="Tahoma"/>
                <a:cs typeface="Tahoma"/>
              </a:rPr>
              <a:t>Austrália e Nova Zelândia e </a:t>
            </a:r>
            <a:r>
              <a:rPr lang="pt-BR" sz="2400" spc="50" dirty="0">
                <a:latin typeface="Tahoma"/>
                <a:cs typeface="Tahoma"/>
              </a:rPr>
              <a:t>grandes países na</a:t>
            </a:r>
            <a:r>
              <a:rPr lang="pt-BR" sz="2400" b="1" spc="50" dirty="0">
                <a:latin typeface="Tahoma"/>
                <a:cs typeface="Tahoma"/>
              </a:rPr>
              <a:t> América Latina</a:t>
            </a:r>
            <a:endParaRPr lang="pt-BR" sz="2400" dirty="0">
              <a:latin typeface="Tahoma"/>
              <a:cs typeface="Tahoma"/>
            </a:endParaRPr>
          </a:p>
        </p:txBody>
      </p:sp>
      <p:sp>
        <p:nvSpPr>
          <p:cNvPr id="19" name="object 19"/>
          <p:cNvSpPr txBox="1">
            <a:spLocks noGrp="1"/>
          </p:cNvSpPr>
          <p:nvPr>
            <p:ph type="sldNum" sz="quarter" idx="7"/>
          </p:nvPr>
        </p:nvSpPr>
        <p:spPr>
          <a:prstGeom prst="rect">
            <a:avLst/>
          </a:prstGeom>
        </p:spPr>
        <p:txBody>
          <a:bodyPr vert="horz" wrap="square" lIns="0" tIns="7620" rIns="0" bIns="0" rtlCol="0">
            <a:spAutoFit/>
          </a:bodyPr>
          <a:lstStyle/>
          <a:p>
            <a:pPr marL="36195">
              <a:lnSpc>
                <a:spcPct val="100000"/>
              </a:lnSpc>
              <a:spcBef>
                <a:spcPts val="60"/>
              </a:spcBef>
            </a:pPr>
            <a:fld id="{81D60167-4931-47E6-BA6A-407CBD079E47}" type="slidenum">
              <a:rPr spc="-25"/>
              <a:t>17</a:t>
            </a:fld>
            <a:endParaRPr spc="-25"/>
          </a:p>
        </p:txBody>
      </p:sp>
      <p:sp>
        <p:nvSpPr>
          <p:cNvPr id="10" name="object 10"/>
          <p:cNvSpPr txBox="1">
            <a:spLocks noGrp="1"/>
          </p:cNvSpPr>
          <p:nvPr>
            <p:ph type="title"/>
          </p:nvPr>
        </p:nvSpPr>
        <p:spPr>
          <a:xfrm>
            <a:off x="878574" y="668117"/>
            <a:ext cx="5664400" cy="1120820"/>
          </a:xfrm>
          <a:prstGeom prst="rect">
            <a:avLst/>
          </a:prstGeom>
        </p:spPr>
        <p:txBody>
          <a:bodyPr vert="horz" wrap="square" lIns="0" tIns="12700" rIns="0" bIns="0" rtlCol="0">
            <a:spAutoFit/>
          </a:bodyPr>
          <a:lstStyle/>
          <a:p>
            <a:pPr marL="12700">
              <a:lnSpc>
                <a:spcPct val="100000"/>
              </a:lnSpc>
              <a:spcBef>
                <a:spcPts val="100"/>
              </a:spcBef>
            </a:pPr>
            <a:r>
              <a:rPr lang="pt-BR" spc="215"/>
              <a:t>Composição Etária em Anúncios</a:t>
            </a:r>
            <a:endParaRPr lang="pt-BR" spc="220"/>
          </a:p>
        </p:txBody>
      </p:sp>
      <p:sp>
        <p:nvSpPr>
          <p:cNvPr id="11" name="object 11"/>
          <p:cNvSpPr txBox="1"/>
          <p:nvPr/>
        </p:nvSpPr>
        <p:spPr>
          <a:xfrm>
            <a:off x="6841750" y="3573780"/>
            <a:ext cx="2007676" cy="243656"/>
          </a:xfrm>
          <a:prstGeom prst="rect">
            <a:avLst/>
          </a:prstGeom>
        </p:spPr>
        <p:txBody>
          <a:bodyPr vert="horz" wrap="square" lIns="0" tIns="12700" rIns="0" bIns="0" rtlCol="0">
            <a:spAutoFit/>
          </a:bodyPr>
          <a:lstStyle/>
          <a:p>
            <a:pPr marL="12700">
              <a:lnSpc>
                <a:spcPct val="100000"/>
              </a:lnSpc>
              <a:spcBef>
                <a:spcPts val="100"/>
              </a:spcBef>
            </a:pPr>
            <a:r>
              <a:rPr lang="pt-BR" sz="1500" b="1" spc="-540" dirty="0">
                <a:latin typeface="Tahoma"/>
                <a:cs typeface="Tahoma"/>
              </a:rPr>
              <a:t>%</a:t>
            </a:r>
            <a:r>
              <a:rPr lang="pt-BR" sz="1500" b="1" spc="-70" dirty="0">
                <a:latin typeface="Tahoma"/>
                <a:cs typeface="Tahoma"/>
              </a:rPr>
              <a:t>  </a:t>
            </a:r>
            <a:r>
              <a:rPr lang="pt-BR" sz="1500" b="1" spc="-30" dirty="0">
                <a:latin typeface="Tahoma"/>
                <a:cs typeface="Tahoma"/>
              </a:rPr>
              <a:t>Menos de 40 anos</a:t>
            </a:r>
            <a:endParaRPr lang="pt-BR" sz="1500" dirty="0">
              <a:latin typeface="Tahoma"/>
              <a:cs typeface="Tahoma"/>
            </a:endParaRPr>
          </a:p>
        </p:txBody>
      </p:sp>
      <p:sp>
        <p:nvSpPr>
          <p:cNvPr id="12" name="object 12"/>
          <p:cNvSpPr txBox="1"/>
          <p:nvPr/>
        </p:nvSpPr>
        <p:spPr>
          <a:xfrm>
            <a:off x="9791374" y="3573780"/>
            <a:ext cx="3162625" cy="243155"/>
          </a:xfrm>
          <a:prstGeom prst="rect">
            <a:avLst/>
          </a:prstGeom>
        </p:spPr>
        <p:txBody>
          <a:bodyPr vert="horz" wrap="square" lIns="0" tIns="12700" rIns="0" bIns="0" rtlCol="0">
            <a:spAutoFit/>
          </a:bodyPr>
          <a:lstStyle/>
          <a:p>
            <a:pPr marL="12700">
              <a:lnSpc>
                <a:spcPct val="100000"/>
              </a:lnSpc>
              <a:spcBef>
                <a:spcPts val="100"/>
              </a:spcBef>
            </a:pPr>
            <a:r>
              <a:rPr lang="pt-BR" sz="1500" b="1" spc="-540" dirty="0">
                <a:latin typeface="Tahoma"/>
                <a:cs typeface="Tahoma"/>
              </a:rPr>
              <a:t>%</a:t>
            </a:r>
            <a:r>
              <a:rPr lang="pt-BR" sz="1500" b="1" spc="325" dirty="0">
                <a:latin typeface="Tahoma"/>
                <a:cs typeface="Tahoma"/>
              </a:rPr>
              <a:t> </a:t>
            </a:r>
            <a:r>
              <a:rPr lang="pt-BR" sz="1500" b="1" dirty="0">
                <a:latin typeface="Tahoma"/>
                <a:cs typeface="Tahoma"/>
              </a:rPr>
              <a:t>40 anos ou mais</a:t>
            </a:r>
            <a:endParaRPr lang="pt-BR" sz="1500" dirty="0">
              <a:latin typeface="Tahoma"/>
              <a:cs typeface="Tahoma"/>
            </a:endParaRPr>
          </a:p>
        </p:txBody>
      </p:sp>
      <p:sp>
        <p:nvSpPr>
          <p:cNvPr id="13" name="object 13"/>
          <p:cNvSpPr txBox="1"/>
          <p:nvPr/>
        </p:nvSpPr>
        <p:spPr>
          <a:xfrm>
            <a:off x="7620000" y="1071516"/>
            <a:ext cx="9344864" cy="490584"/>
          </a:xfrm>
          <a:prstGeom prst="rect">
            <a:avLst/>
          </a:prstGeom>
        </p:spPr>
        <p:txBody>
          <a:bodyPr vert="horz" wrap="square" lIns="0" tIns="8890" rIns="0" bIns="0" rtlCol="0">
            <a:spAutoFit/>
          </a:bodyPr>
          <a:lstStyle/>
          <a:p>
            <a:pPr marL="12700" marR="5080">
              <a:lnSpc>
                <a:spcPct val="101600"/>
              </a:lnSpc>
              <a:spcBef>
                <a:spcPts val="70"/>
              </a:spcBef>
            </a:pPr>
            <a:r>
              <a:rPr lang="pt-BR" sz="1600" spc="-75" dirty="0">
                <a:latin typeface="Tahoma"/>
                <a:cs typeface="Tahoma"/>
              </a:rPr>
              <a:t>Na região da Austrália e Nova Zelândia</a:t>
            </a:r>
            <a:r>
              <a:rPr lang="pt-BR" sz="1600" dirty="0">
                <a:latin typeface="Tahoma"/>
                <a:cs typeface="Tahoma"/>
              </a:rPr>
              <a:t>,</a:t>
            </a:r>
            <a:r>
              <a:rPr lang="pt-BR" sz="1600" spc="-5" dirty="0">
                <a:latin typeface="Tahoma"/>
                <a:cs typeface="Tahoma"/>
              </a:rPr>
              <a:t> </a:t>
            </a:r>
            <a:r>
              <a:rPr lang="pt-BR" sz="1600" b="1" dirty="0">
                <a:latin typeface="Tahoma"/>
                <a:cs typeface="Tahoma"/>
              </a:rPr>
              <a:t>os anúncios na Austrália tendem para os mais jovens</a:t>
            </a:r>
            <a:r>
              <a:rPr lang="pt-BR" sz="1600" b="1" spc="-10" dirty="0">
                <a:latin typeface="Tahoma"/>
                <a:cs typeface="Tahoma"/>
              </a:rPr>
              <a:t> do que na Nova Zelândia</a:t>
            </a:r>
            <a:r>
              <a:rPr lang="pt-BR" sz="1600" spc="-10" dirty="0">
                <a:latin typeface="Tahoma"/>
                <a:cs typeface="Tahoma"/>
              </a:rPr>
              <a:t>, </a:t>
            </a:r>
            <a:r>
              <a:rPr lang="pt-BR" sz="1600" spc="55" dirty="0">
                <a:latin typeface="Tahoma"/>
                <a:cs typeface="Tahoma"/>
              </a:rPr>
              <a:t>embora ambos mostrem uma tendência mais jovem do que a população</a:t>
            </a:r>
            <a:r>
              <a:rPr lang="pt-BR" sz="1600" spc="-10" dirty="0">
                <a:latin typeface="Tahoma"/>
                <a:cs typeface="Tahoma"/>
              </a:rPr>
              <a:t>.</a:t>
            </a:r>
            <a:endParaRPr lang="pt-BR" sz="1600" dirty="0">
              <a:latin typeface="Tahoma"/>
              <a:cs typeface="Tahoma"/>
            </a:endParaRPr>
          </a:p>
        </p:txBody>
      </p:sp>
      <p:sp>
        <p:nvSpPr>
          <p:cNvPr id="14" name="object 14"/>
          <p:cNvSpPr txBox="1"/>
          <p:nvPr/>
        </p:nvSpPr>
        <p:spPr>
          <a:xfrm>
            <a:off x="7620001" y="1866900"/>
            <a:ext cx="8915400" cy="493716"/>
          </a:xfrm>
          <a:prstGeom prst="rect">
            <a:avLst/>
          </a:prstGeom>
        </p:spPr>
        <p:txBody>
          <a:bodyPr vert="horz" wrap="square" lIns="0" tIns="8890" rIns="0" bIns="0" rtlCol="0">
            <a:spAutoFit/>
          </a:bodyPr>
          <a:lstStyle/>
          <a:p>
            <a:pPr marL="12700" marR="5080">
              <a:lnSpc>
                <a:spcPct val="101600"/>
              </a:lnSpc>
              <a:spcBef>
                <a:spcPts val="70"/>
              </a:spcBef>
            </a:pPr>
            <a:r>
              <a:rPr lang="pt-BR" sz="1600" spc="-75" dirty="0">
                <a:latin typeface="Tahoma"/>
                <a:cs typeface="Tahoma"/>
              </a:rPr>
              <a:t>Na região da América Latina</a:t>
            </a:r>
            <a:r>
              <a:rPr lang="pt-BR" sz="1600" dirty="0">
                <a:latin typeface="Tahoma"/>
                <a:cs typeface="Tahoma"/>
              </a:rPr>
              <a:t>, </a:t>
            </a:r>
            <a:r>
              <a:rPr lang="pt-BR" sz="1600" b="1" dirty="0">
                <a:latin typeface="Tahoma"/>
                <a:cs typeface="Tahoma"/>
              </a:rPr>
              <a:t>os anúncios no México mostram uma forte tendência para os mais jovens, com </a:t>
            </a:r>
            <a:r>
              <a:rPr lang="pt-BR" sz="1600" b="1" spc="-185" dirty="0">
                <a:latin typeface="Tahoma"/>
                <a:cs typeface="Tahoma"/>
              </a:rPr>
              <a:t>92%</a:t>
            </a:r>
            <a:r>
              <a:rPr lang="pt-BR" sz="1600" b="1" spc="-75" dirty="0">
                <a:latin typeface="Tahoma"/>
                <a:cs typeface="Tahoma"/>
              </a:rPr>
              <a:t> </a:t>
            </a:r>
            <a:r>
              <a:rPr lang="pt-BR" sz="1600" b="1" spc="-10" dirty="0">
                <a:latin typeface="Tahoma"/>
                <a:cs typeface="Tahoma"/>
              </a:rPr>
              <a:t>de integrantes de elenco com menos de 40 anos</a:t>
            </a:r>
            <a:r>
              <a:rPr lang="pt-BR" sz="1600" spc="-25" dirty="0">
                <a:latin typeface="Tahoma"/>
                <a:cs typeface="Tahoma"/>
              </a:rPr>
              <a:t>.</a:t>
            </a:r>
            <a:endParaRPr lang="pt-BR" sz="1600" dirty="0">
              <a:latin typeface="Tahoma"/>
              <a:cs typeface="Tahoma"/>
            </a:endParaRPr>
          </a:p>
        </p:txBody>
      </p:sp>
      <p:sp>
        <p:nvSpPr>
          <p:cNvPr id="15" name="object 15"/>
          <p:cNvSpPr txBox="1"/>
          <p:nvPr/>
        </p:nvSpPr>
        <p:spPr>
          <a:xfrm>
            <a:off x="3065449" y="8765971"/>
            <a:ext cx="1103630" cy="212879"/>
          </a:xfrm>
          <a:prstGeom prst="rect">
            <a:avLst/>
          </a:prstGeom>
        </p:spPr>
        <p:txBody>
          <a:bodyPr vert="horz" wrap="square" lIns="0" tIns="12700" rIns="0" bIns="0" rtlCol="0">
            <a:spAutoFit/>
          </a:bodyPr>
          <a:lstStyle/>
          <a:p>
            <a:pPr marL="12700">
              <a:lnSpc>
                <a:spcPct val="100000"/>
              </a:lnSpc>
              <a:spcBef>
                <a:spcPts val="100"/>
              </a:spcBef>
            </a:pPr>
            <a:r>
              <a:rPr lang="pt-BR" sz="1300" b="1" spc="-110">
                <a:solidFill>
                  <a:srgbClr val="00B0B9"/>
                </a:solidFill>
                <a:latin typeface="Tahoma"/>
                <a:cs typeface="Tahoma"/>
              </a:rPr>
              <a:t>52,9%</a:t>
            </a:r>
            <a:r>
              <a:rPr lang="pt-BR" sz="1300" b="1" spc="-60">
                <a:solidFill>
                  <a:srgbClr val="00B0B9"/>
                </a:solidFill>
                <a:latin typeface="Tahoma"/>
                <a:cs typeface="Tahoma"/>
              </a:rPr>
              <a:t> </a:t>
            </a:r>
            <a:r>
              <a:rPr lang="pt-BR" sz="1300" b="1" spc="-365">
                <a:latin typeface="Tahoma"/>
                <a:cs typeface="Tahoma"/>
              </a:rPr>
              <a:t>|</a:t>
            </a:r>
            <a:r>
              <a:rPr lang="pt-BR" sz="1300" b="1" spc="-55">
                <a:latin typeface="Tahoma"/>
                <a:cs typeface="Tahoma"/>
              </a:rPr>
              <a:t> </a:t>
            </a:r>
            <a:r>
              <a:rPr lang="pt-BR" sz="1300" b="1" spc="-190">
                <a:solidFill>
                  <a:srgbClr val="063763"/>
                </a:solidFill>
                <a:latin typeface="Tahoma"/>
                <a:cs typeface="Tahoma"/>
              </a:rPr>
              <a:t>47,1%</a:t>
            </a:r>
            <a:endParaRPr lang="pt-BR" sz="1300">
              <a:latin typeface="Tahoma"/>
              <a:cs typeface="Tahoma"/>
            </a:endParaRPr>
          </a:p>
        </p:txBody>
      </p:sp>
      <p:sp>
        <p:nvSpPr>
          <p:cNvPr id="16" name="object 16"/>
          <p:cNvSpPr txBox="1"/>
          <p:nvPr/>
        </p:nvSpPr>
        <p:spPr>
          <a:xfrm>
            <a:off x="9962075" y="8765971"/>
            <a:ext cx="1158240" cy="212879"/>
          </a:xfrm>
          <a:prstGeom prst="rect">
            <a:avLst/>
          </a:prstGeom>
        </p:spPr>
        <p:txBody>
          <a:bodyPr vert="horz" wrap="square" lIns="0" tIns="12700" rIns="0" bIns="0" rtlCol="0">
            <a:spAutoFit/>
          </a:bodyPr>
          <a:lstStyle/>
          <a:p>
            <a:pPr marL="12700">
              <a:lnSpc>
                <a:spcPct val="100000"/>
              </a:lnSpc>
              <a:spcBef>
                <a:spcPts val="100"/>
              </a:spcBef>
            </a:pPr>
            <a:r>
              <a:rPr lang="pt-BR" sz="1300" b="1" spc="-114">
                <a:solidFill>
                  <a:srgbClr val="2ACAD0"/>
                </a:solidFill>
                <a:latin typeface="Tahoma"/>
                <a:cs typeface="Tahoma"/>
              </a:rPr>
              <a:t>63,3%</a:t>
            </a:r>
            <a:r>
              <a:rPr lang="pt-BR" sz="1300" b="1" spc="-40">
                <a:solidFill>
                  <a:srgbClr val="2ACAD0"/>
                </a:solidFill>
                <a:latin typeface="Tahoma"/>
                <a:cs typeface="Tahoma"/>
              </a:rPr>
              <a:t> </a:t>
            </a:r>
            <a:r>
              <a:rPr lang="pt-BR" sz="1300" b="1" spc="-365">
                <a:latin typeface="Tahoma"/>
                <a:cs typeface="Tahoma"/>
              </a:rPr>
              <a:t>|</a:t>
            </a:r>
            <a:r>
              <a:rPr lang="pt-BR" sz="1300" b="1" spc="-35">
                <a:latin typeface="Tahoma"/>
                <a:cs typeface="Tahoma"/>
              </a:rPr>
              <a:t> </a:t>
            </a:r>
            <a:r>
              <a:rPr lang="pt-BR" sz="1300" b="1" spc="-110">
                <a:latin typeface="Tahoma"/>
                <a:cs typeface="Tahoma"/>
              </a:rPr>
              <a:t>3</a:t>
            </a:r>
            <a:r>
              <a:rPr lang="pt-BR" sz="1300" b="1" spc="-110">
                <a:solidFill>
                  <a:srgbClr val="063763"/>
                </a:solidFill>
                <a:latin typeface="Tahoma"/>
                <a:cs typeface="Tahoma"/>
              </a:rPr>
              <a:t>6,7%</a:t>
            </a:r>
            <a:endParaRPr lang="pt-BR" sz="1300">
              <a:latin typeface="Tahoma"/>
              <a:cs typeface="Tahoma"/>
            </a:endParaRPr>
          </a:p>
        </p:txBody>
      </p:sp>
      <p:sp>
        <p:nvSpPr>
          <p:cNvPr id="17" name="object 17"/>
          <p:cNvSpPr txBox="1"/>
          <p:nvPr/>
        </p:nvSpPr>
        <p:spPr>
          <a:xfrm>
            <a:off x="1257150" y="8613571"/>
            <a:ext cx="925830" cy="412934"/>
          </a:xfrm>
          <a:prstGeom prst="rect">
            <a:avLst/>
          </a:prstGeom>
        </p:spPr>
        <p:txBody>
          <a:bodyPr vert="horz" wrap="square" lIns="0" tIns="12700" rIns="0" bIns="0" rtlCol="0">
            <a:spAutoFit/>
          </a:bodyPr>
          <a:lstStyle/>
          <a:p>
            <a:pPr marL="12700" marR="5080">
              <a:lnSpc>
                <a:spcPct val="100000"/>
              </a:lnSpc>
              <a:spcBef>
                <a:spcPts val="100"/>
              </a:spcBef>
            </a:pPr>
            <a:r>
              <a:rPr lang="pt-BR" sz="1300" b="1" spc="-10">
                <a:latin typeface="Tahoma"/>
                <a:cs typeface="Tahoma"/>
              </a:rPr>
              <a:t>População Região</a:t>
            </a:r>
            <a:r>
              <a:rPr lang="pt-BR" sz="1300" b="1" spc="-50">
                <a:latin typeface="Tahoma"/>
                <a:cs typeface="Tahoma"/>
              </a:rPr>
              <a:t>:</a:t>
            </a:r>
            <a:endParaRPr lang="pt-BR" sz="1300">
              <a:latin typeface="Tahoma"/>
              <a:cs typeface="Tahoma"/>
            </a:endParaRPr>
          </a:p>
        </p:txBody>
      </p:sp>
      <p:sp>
        <p:nvSpPr>
          <p:cNvPr id="20" name="object 5">
            <a:extLst>
              <a:ext uri="{FF2B5EF4-FFF2-40B4-BE49-F238E27FC236}">
                <a16:creationId xmlns:a16="http://schemas.microsoft.com/office/drawing/2014/main" id="{9FD5D6C5-9D03-8694-0A1B-1E5AC373CC80}"/>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
        <p:nvSpPr>
          <p:cNvPr id="21" name="TextBox 20">
            <a:extLst>
              <a:ext uri="{FF2B5EF4-FFF2-40B4-BE49-F238E27FC236}">
                <a16:creationId xmlns:a16="http://schemas.microsoft.com/office/drawing/2014/main" id="{D0AF5579-8364-5D68-8E59-E663E046E52E}"/>
              </a:ext>
            </a:extLst>
          </p:cNvPr>
          <p:cNvSpPr txBox="1"/>
          <p:nvPr/>
        </p:nvSpPr>
        <p:spPr>
          <a:xfrm>
            <a:off x="6184079" y="2925430"/>
            <a:ext cx="5355575" cy="523220"/>
          </a:xfrm>
          <a:prstGeom prst="rect">
            <a:avLst/>
          </a:prstGeom>
          <a:solidFill>
            <a:schemeClr val="bg1"/>
          </a:solidFill>
        </p:spPr>
        <p:txBody>
          <a:bodyPr wrap="square" rtlCol="0">
            <a:spAutoFit/>
          </a:bodyPr>
          <a:lstStyle/>
          <a:p>
            <a:pPr algn="ctr"/>
            <a:r>
              <a:rPr lang="pt-BR"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Publicidade em 2022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4199" y="297299"/>
            <a:ext cx="17739600" cy="9692399"/>
          </a:xfrm>
          <a:prstGeom prst="rect">
            <a:avLst/>
          </a:prstGeom>
        </p:spPr>
      </p:pic>
      <p:sp>
        <p:nvSpPr>
          <p:cNvPr id="3" name="object 3"/>
          <p:cNvSpPr txBox="1">
            <a:spLocks noGrp="1"/>
          </p:cNvSpPr>
          <p:nvPr>
            <p:ph type="title"/>
          </p:nvPr>
        </p:nvSpPr>
        <p:spPr>
          <a:xfrm>
            <a:off x="1415994" y="926671"/>
            <a:ext cx="3613205" cy="1490152"/>
          </a:xfrm>
          <a:prstGeom prst="rect">
            <a:avLst/>
          </a:prstGeom>
        </p:spPr>
        <p:txBody>
          <a:bodyPr vert="horz" wrap="square" lIns="0" tIns="12700" rIns="0" bIns="0" rtlCol="0">
            <a:spAutoFit/>
          </a:bodyPr>
          <a:lstStyle/>
          <a:p>
            <a:pPr marL="12700" marR="5080">
              <a:lnSpc>
                <a:spcPct val="100000"/>
              </a:lnSpc>
              <a:spcBef>
                <a:spcPts val="100"/>
              </a:spcBef>
            </a:pPr>
            <a:r>
              <a:rPr lang="pt-BR" sz="4800" spc="150"/>
              <a:t>O Que Vem em Seguida</a:t>
            </a:r>
            <a:endParaRPr lang="pt-BR" sz="4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4564" y="0"/>
            <a:ext cx="12960985" cy="10287000"/>
          </a:xfrm>
          <a:custGeom>
            <a:avLst/>
            <a:gdLst/>
            <a:ahLst/>
            <a:cxnLst/>
            <a:rect l="l" t="t" r="r" b="b"/>
            <a:pathLst>
              <a:path w="12960985" h="10287000">
                <a:moveTo>
                  <a:pt x="0" y="10286999"/>
                </a:moveTo>
                <a:lnTo>
                  <a:pt x="12960755" y="10286999"/>
                </a:lnTo>
                <a:lnTo>
                  <a:pt x="12960755" y="0"/>
                </a:lnTo>
                <a:lnTo>
                  <a:pt x="0" y="0"/>
                </a:lnTo>
                <a:lnTo>
                  <a:pt x="0" y="10286999"/>
                </a:lnTo>
                <a:close/>
              </a:path>
            </a:pathLst>
          </a:custGeom>
          <a:solidFill>
            <a:srgbClr val="F4F6F9"/>
          </a:solidFill>
        </p:spPr>
        <p:txBody>
          <a:bodyPr wrap="square" lIns="0" tIns="0" rIns="0" bIns="0" rtlCol="0"/>
          <a:lstStyle/>
          <a:p>
            <a:endParaRPr lang="pt-BR"/>
          </a:p>
        </p:txBody>
      </p:sp>
      <p:grpSp>
        <p:nvGrpSpPr>
          <p:cNvPr id="3" name="object 3"/>
          <p:cNvGrpSpPr/>
          <p:nvPr/>
        </p:nvGrpSpPr>
        <p:grpSpPr>
          <a:xfrm>
            <a:off x="12960350" y="21535"/>
            <a:ext cx="5327650" cy="10287635"/>
            <a:chOff x="12960755" y="-44"/>
            <a:chExt cx="5327650" cy="10287635"/>
          </a:xfrm>
        </p:grpSpPr>
        <p:pic>
          <p:nvPicPr>
            <p:cNvPr id="4" name="object 4"/>
            <p:cNvPicPr/>
            <p:nvPr/>
          </p:nvPicPr>
          <p:blipFill>
            <a:blip r:embed="rId3" cstate="print"/>
            <a:stretch>
              <a:fillRect/>
            </a:stretch>
          </p:blipFill>
          <p:spPr>
            <a:xfrm>
              <a:off x="15143935" y="9373943"/>
              <a:ext cx="2385465" cy="787200"/>
            </a:xfrm>
            <a:prstGeom prst="rect">
              <a:avLst/>
            </a:prstGeom>
          </p:spPr>
        </p:pic>
        <p:sp>
          <p:nvSpPr>
            <p:cNvPr id="5" name="object 5"/>
            <p:cNvSpPr/>
            <p:nvPr/>
          </p:nvSpPr>
          <p:spPr>
            <a:xfrm>
              <a:off x="12960755" y="-44"/>
              <a:ext cx="5327650" cy="10287635"/>
            </a:xfrm>
            <a:custGeom>
              <a:avLst/>
              <a:gdLst/>
              <a:ahLst/>
              <a:cxnLst/>
              <a:rect l="l" t="t" r="r" b="b"/>
              <a:pathLst>
                <a:path w="5327650" h="10287635">
                  <a:moveTo>
                    <a:pt x="44" y="44"/>
                  </a:moveTo>
                  <a:lnTo>
                    <a:pt x="5327444" y="44"/>
                  </a:lnTo>
                  <a:lnTo>
                    <a:pt x="5327444" y="10287044"/>
                  </a:lnTo>
                  <a:lnTo>
                    <a:pt x="44" y="10287044"/>
                  </a:lnTo>
                  <a:lnTo>
                    <a:pt x="44" y="44"/>
                  </a:lnTo>
                  <a:close/>
                </a:path>
              </a:pathLst>
            </a:custGeom>
            <a:solidFill>
              <a:srgbClr val="061C49"/>
            </a:solidFill>
          </p:spPr>
          <p:txBody>
            <a:bodyPr wrap="square" lIns="0" tIns="0" rIns="0" bIns="0" rtlCol="0"/>
            <a:lstStyle/>
            <a:p>
              <a:endParaRPr/>
            </a:p>
          </p:txBody>
        </p:sp>
      </p:grpSp>
      <p:sp>
        <p:nvSpPr>
          <p:cNvPr id="7" name="object 7"/>
          <p:cNvSpPr txBox="1"/>
          <p:nvPr/>
        </p:nvSpPr>
        <p:spPr>
          <a:xfrm>
            <a:off x="911225" y="1399518"/>
            <a:ext cx="5381596" cy="516873"/>
          </a:xfrm>
          <a:prstGeom prst="rect">
            <a:avLst/>
          </a:prstGeom>
        </p:spPr>
        <p:txBody>
          <a:bodyPr vert="horz" wrap="square" lIns="0" tIns="12700" rIns="0" bIns="0" rtlCol="0">
            <a:spAutoFit/>
          </a:bodyPr>
          <a:lstStyle/>
          <a:p>
            <a:pPr marL="12700" marR="5080">
              <a:lnSpc>
                <a:spcPct val="114999"/>
              </a:lnSpc>
              <a:spcBef>
                <a:spcPts val="100"/>
              </a:spcBef>
            </a:pPr>
            <a:r>
              <a:rPr lang="pt-BR" sz="1500" b="1" spc="-45">
                <a:latin typeface="Tahoma"/>
                <a:cs typeface="Tahoma"/>
              </a:rPr>
              <a:t>A Extreme</a:t>
            </a:r>
            <a:r>
              <a:rPr lang="pt-BR" sz="1500" b="1" spc="-85">
                <a:latin typeface="Tahoma"/>
                <a:cs typeface="Tahoma"/>
              </a:rPr>
              <a:t> </a:t>
            </a:r>
            <a:r>
              <a:rPr lang="pt-BR" sz="1500" b="1" spc="-25" err="1">
                <a:latin typeface="Tahoma"/>
                <a:cs typeface="Tahoma"/>
              </a:rPr>
              <a:t>Reach</a:t>
            </a:r>
            <a:r>
              <a:rPr lang="pt-BR" sz="1500" b="1" spc="-80">
                <a:latin typeface="Tahoma"/>
                <a:cs typeface="Tahoma"/>
              </a:rPr>
              <a:t> </a:t>
            </a:r>
            <a:r>
              <a:rPr lang="pt-BR" sz="1500" b="1" spc="145">
                <a:latin typeface="Tahoma"/>
                <a:cs typeface="Tahoma"/>
              </a:rPr>
              <a:t>ocupa uma posição única no centro do ecossistema de publicidade global</a:t>
            </a:r>
            <a:r>
              <a:rPr lang="pt-BR" sz="1500" b="1" spc="-10">
                <a:latin typeface="Tahoma"/>
                <a:cs typeface="Tahoma"/>
              </a:rPr>
              <a:t>.</a:t>
            </a:r>
            <a:endParaRPr lang="pt-BR" sz="1500" b="1">
              <a:latin typeface="Tahoma"/>
              <a:cs typeface="Tahoma"/>
            </a:endParaRPr>
          </a:p>
        </p:txBody>
      </p:sp>
      <p:sp>
        <p:nvSpPr>
          <p:cNvPr id="8" name="object 8"/>
          <p:cNvSpPr txBox="1"/>
          <p:nvPr/>
        </p:nvSpPr>
        <p:spPr>
          <a:xfrm>
            <a:off x="911225" y="2095500"/>
            <a:ext cx="5381597" cy="1216743"/>
          </a:xfrm>
          <a:prstGeom prst="rect">
            <a:avLst/>
          </a:prstGeom>
        </p:spPr>
        <p:txBody>
          <a:bodyPr vert="horz" wrap="square" lIns="0" tIns="12700" rIns="0" bIns="0" rtlCol="0">
            <a:spAutoFit/>
          </a:bodyPr>
          <a:lstStyle/>
          <a:p>
            <a:pPr marL="12700" marR="10160">
              <a:lnSpc>
                <a:spcPct val="104200"/>
              </a:lnSpc>
              <a:spcBef>
                <a:spcPts val="60"/>
              </a:spcBef>
            </a:pPr>
            <a:r>
              <a:rPr lang="pt-BR" sz="1500" spc="55">
                <a:latin typeface="Tahoma"/>
                <a:cs typeface="Tahoma"/>
              </a:rPr>
              <a:t>Temos a honra de servir 93 </a:t>
            </a:r>
            <a:r>
              <a:rPr lang="pt-BR" sz="1500" spc="140">
                <a:latin typeface="Tahoma"/>
                <a:cs typeface="Tahoma"/>
              </a:rPr>
              <a:t>dos 100 maiores anunciantes globais e acreditamos que isso vem com a grande responsabilidade de liderar o caminho nas áreas da nossa especialização</a:t>
            </a:r>
            <a:r>
              <a:rPr lang="pt-BR" sz="1500" spc="55">
                <a:latin typeface="Tahoma"/>
                <a:cs typeface="Tahoma"/>
              </a:rPr>
              <a:t>.</a:t>
            </a:r>
            <a:r>
              <a:rPr lang="pt-BR" sz="1500">
                <a:latin typeface="Tahoma"/>
                <a:cs typeface="Tahoma"/>
              </a:rPr>
              <a:t> </a:t>
            </a:r>
            <a:r>
              <a:rPr lang="pt-BR" sz="1500" spc="75">
                <a:latin typeface="Tahoma"/>
                <a:cs typeface="Tahoma"/>
              </a:rPr>
              <a:t>Este estudo é uma dessas áreas</a:t>
            </a:r>
            <a:r>
              <a:rPr lang="pt-BR" sz="1500" spc="-10">
                <a:latin typeface="Tahoma"/>
                <a:cs typeface="Tahoma"/>
              </a:rPr>
              <a:t>.</a:t>
            </a:r>
            <a:endParaRPr lang="pt-BR" sz="1500">
              <a:latin typeface="Tahoma"/>
              <a:cs typeface="Tahoma"/>
            </a:endParaRPr>
          </a:p>
        </p:txBody>
      </p:sp>
      <p:sp>
        <p:nvSpPr>
          <p:cNvPr id="9" name="object 9"/>
          <p:cNvSpPr txBox="1"/>
          <p:nvPr/>
        </p:nvSpPr>
        <p:spPr>
          <a:xfrm>
            <a:off x="911225" y="3390900"/>
            <a:ext cx="5162550" cy="2640531"/>
          </a:xfrm>
          <a:prstGeom prst="rect">
            <a:avLst/>
          </a:prstGeom>
        </p:spPr>
        <p:txBody>
          <a:bodyPr vert="horz" wrap="square" lIns="0" tIns="12700" rIns="0" bIns="0" rtlCol="0">
            <a:spAutoFit/>
          </a:bodyPr>
          <a:lstStyle/>
          <a:p>
            <a:pPr marL="12700" marR="5080">
              <a:lnSpc>
                <a:spcPct val="114999"/>
              </a:lnSpc>
              <a:spcBef>
                <a:spcPts val="100"/>
              </a:spcBef>
            </a:pPr>
            <a:r>
              <a:rPr lang="pt-BR" sz="1500" spc="55">
                <a:latin typeface="Tahoma"/>
                <a:cs typeface="Tahoma"/>
              </a:rPr>
              <a:t>O nosso objetivo é fornecer para as marcas e agências as informações necessárias para que tomem as decisões importantes para os seus negócios</a:t>
            </a:r>
            <a:r>
              <a:rPr lang="pt-BR" sz="1500" spc="75">
                <a:latin typeface="Tahoma"/>
                <a:cs typeface="Tahoma"/>
              </a:rPr>
              <a:t>.</a:t>
            </a:r>
            <a:r>
              <a:rPr lang="pt-BR" sz="1500" spc="-30">
                <a:latin typeface="Tahoma"/>
                <a:cs typeface="Tahoma"/>
              </a:rPr>
              <a:t> </a:t>
            </a:r>
            <a:r>
              <a:rPr lang="pt-BR" sz="1500" spc="55">
                <a:latin typeface="Tahoma"/>
                <a:cs typeface="Tahoma"/>
              </a:rPr>
              <a:t>Embora este relatório seja um mapa topográfico que estabelece a linha de base de gênero e idade para o setor em geral, estamos trabalhando arduamente com profissionais de marketing individuais de forma proprietária para fornecer os dados e os insights necessários para que tracem os seus planos exclusivos e metas mensuráveis nas áreas de representação</a:t>
            </a:r>
            <a:r>
              <a:rPr lang="pt-BR" sz="1500" spc="-10">
                <a:latin typeface="Tahoma"/>
                <a:cs typeface="Tahoma"/>
              </a:rPr>
              <a:t>.</a:t>
            </a:r>
            <a:endParaRPr lang="pt-BR" sz="1500">
              <a:latin typeface="Tahoma"/>
              <a:cs typeface="Tahoma"/>
            </a:endParaRPr>
          </a:p>
        </p:txBody>
      </p:sp>
      <p:sp>
        <p:nvSpPr>
          <p:cNvPr id="10" name="object 10"/>
          <p:cNvSpPr txBox="1"/>
          <p:nvPr/>
        </p:nvSpPr>
        <p:spPr>
          <a:xfrm>
            <a:off x="911225" y="6206565"/>
            <a:ext cx="5470750" cy="3432735"/>
          </a:xfrm>
          <a:prstGeom prst="rect">
            <a:avLst/>
          </a:prstGeom>
        </p:spPr>
        <p:txBody>
          <a:bodyPr vert="horz" wrap="square" lIns="0" tIns="12700" rIns="0" bIns="0" rtlCol="0">
            <a:spAutoFit/>
          </a:bodyPr>
          <a:lstStyle/>
          <a:p>
            <a:pPr marL="12700" marR="5080">
              <a:lnSpc>
                <a:spcPct val="114999"/>
              </a:lnSpc>
              <a:spcBef>
                <a:spcPts val="100"/>
              </a:spcBef>
            </a:pPr>
            <a:r>
              <a:rPr lang="pt-BR" sz="1500" spc="55" dirty="0">
                <a:latin typeface="Tahoma"/>
                <a:cs typeface="Tahoma"/>
              </a:rPr>
              <a:t>Conforme continuamos a investir de maneira significativa em IA e </a:t>
            </a:r>
            <a:r>
              <a:rPr lang="pt-BR" sz="1500" spc="55" dirty="0" err="1">
                <a:latin typeface="Tahoma"/>
                <a:cs typeface="Tahoma"/>
              </a:rPr>
              <a:t>machine</a:t>
            </a:r>
            <a:r>
              <a:rPr lang="pt-BR" sz="1500" spc="55" dirty="0">
                <a:latin typeface="Tahoma"/>
                <a:cs typeface="Tahoma"/>
              </a:rPr>
              <a:t> </a:t>
            </a:r>
            <a:r>
              <a:rPr lang="pt-BR" sz="1500" spc="55" dirty="0" err="1">
                <a:latin typeface="Tahoma"/>
                <a:cs typeface="Tahoma"/>
              </a:rPr>
              <a:t>learning</a:t>
            </a:r>
            <a:r>
              <a:rPr lang="pt-BR" sz="1500" spc="55" dirty="0">
                <a:latin typeface="Tahoma"/>
                <a:cs typeface="Tahoma"/>
              </a:rPr>
              <a:t> para obter um entendimento maior sobre as pessoas e as ações representadas em criativos de anúncios, estamos empolgados com a expansão do nosso insight para novas áreas </a:t>
            </a:r>
            <a:r>
              <a:rPr lang="pt-BR" sz="1500" spc="-10" dirty="0">
                <a:latin typeface="Tahoma"/>
                <a:cs typeface="Tahoma"/>
              </a:rPr>
              <a:t>:</a:t>
            </a:r>
            <a:endParaRPr lang="pt-BR" sz="1500" dirty="0">
              <a:latin typeface="Tahoma"/>
              <a:cs typeface="Tahoma"/>
            </a:endParaRPr>
          </a:p>
          <a:p>
            <a:pPr marL="221615" indent="-209550">
              <a:lnSpc>
                <a:spcPct val="100000"/>
              </a:lnSpc>
              <a:spcBef>
                <a:spcPts val="925"/>
              </a:spcBef>
              <a:buChar char="•"/>
              <a:tabLst>
                <a:tab pos="222250" algn="l"/>
              </a:tabLst>
            </a:pPr>
            <a:r>
              <a:rPr lang="pt-BR" sz="1500" spc="50" dirty="0">
                <a:latin typeface="Tahoma"/>
                <a:cs typeface="Tahoma"/>
              </a:rPr>
              <a:t>Diversidade de tipo/tamanho de corpo</a:t>
            </a:r>
            <a:endParaRPr lang="pt-BR" sz="1500" dirty="0">
              <a:latin typeface="Tahoma"/>
              <a:cs typeface="Tahoma"/>
            </a:endParaRPr>
          </a:p>
          <a:p>
            <a:pPr marL="221615" indent="-209550">
              <a:lnSpc>
                <a:spcPct val="100000"/>
              </a:lnSpc>
              <a:spcBef>
                <a:spcPts val="830"/>
              </a:spcBef>
              <a:buChar char="•"/>
              <a:tabLst>
                <a:tab pos="222250" algn="l"/>
              </a:tabLst>
            </a:pPr>
            <a:r>
              <a:rPr lang="pt-BR" sz="1500" spc="70" dirty="0">
                <a:latin typeface="Tahoma"/>
                <a:cs typeface="Tahoma"/>
              </a:rPr>
              <a:t>Maquiagem dos atores principais</a:t>
            </a:r>
            <a:r>
              <a:rPr lang="pt-BR" sz="1500" spc="60" dirty="0">
                <a:latin typeface="Tahoma"/>
                <a:cs typeface="Tahoma"/>
              </a:rPr>
              <a:t> </a:t>
            </a:r>
            <a:r>
              <a:rPr lang="pt-BR" sz="1500" spc="50" dirty="0">
                <a:latin typeface="Tahoma"/>
                <a:cs typeface="Tahoma"/>
              </a:rPr>
              <a:t>vs.</a:t>
            </a:r>
            <a:r>
              <a:rPr lang="pt-BR" sz="1500" spc="60" dirty="0">
                <a:latin typeface="Tahoma"/>
                <a:cs typeface="Tahoma"/>
              </a:rPr>
              <a:t> </a:t>
            </a:r>
            <a:r>
              <a:rPr lang="pt-BR" sz="1500" spc="45" dirty="0">
                <a:latin typeface="Tahoma"/>
                <a:cs typeface="Tahoma"/>
              </a:rPr>
              <a:t>extras</a:t>
            </a:r>
            <a:endParaRPr lang="pt-BR" sz="1500" dirty="0">
              <a:latin typeface="Tahoma"/>
              <a:cs typeface="Tahoma"/>
            </a:endParaRPr>
          </a:p>
          <a:p>
            <a:pPr marL="221615" indent="-209550">
              <a:lnSpc>
                <a:spcPct val="100000"/>
              </a:lnSpc>
              <a:spcBef>
                <a:spcPts val="835"/>
              </a:spcBef>
              <a:buChar char="•"/>
              <a:tabLst>
                <a:tab pos="222250" algn="l"/>
              </a:tabLst>
            </a:pPr>
            <a:r>
              <a:rPr lang="pt-BR" sz="1500" spc="50" dirty="0">
                <a:latin typeface="Tahoma"/>
                <a:cs typeface="Tahoma"/>
              </a:rPr>
              <a:t>Representação de pessoas com deficiências</a:t>
            </a:r>
            <a:endParaRPr lang="pt-BR" sz="1500" dirty="0">
              <a:latin typeface="Tahoma"/>
              <a:cs typeface="Tahoma"/>
            </a:endParaRPr>
          </a:p>
          <a:p>
            <a:pPr marL="221615" marR="5080" indent="-209550">
              <a:lnSpc>
                <a:spcPct val="121600"/>
              </a:lnSpc>
              <a:spcBef>
                <a:spcPts val="490"/>
              </a:spcBef>
              <a:buChar char="•"/>
              <a:tabLst>
                <a:tab pos="222250" algn="l"/>
              </a:tabLst>
            </a:pPr>
            <a:r>
              <a:rPr lang="pt-BR" sz="1500" spc="60" dirty="0">
                <a:latin typeface="Tahoma"/>
                <a:cs typeface="Tahoma"/>
              </a:rPr>
              <a:t>Detalhamento de quem atua com ações </a:t>
            </a:r>
            <a:r>
              <a:rPr lang="pt-BR" sz="1500" dirty="0">
                <a:latin typeface="Tahoma"/>
                <a:cs typeface="Tahoma"/>
              </a:rPr>
              <a:t>(i.e.,</a:t>
            </a:r>
            <a:r>
              <a:rPr lang="pt-BR" sz="1500" spc="20" dirty="0">
                <a:latin typeface="Tahoma"/>
                <a:cs typeface="Tahoma"/>
              </a:rPr>
              <a:t> </a:t>
            </a:r>
            <a:r>
              <a:rPr lang="pt-BR" sz="1500" dirty="0">
                <a:latin typeface="Tahoma"/>
                <a:cs typeface="Tahoma"/>
              </a:rPr>
              <a:t>motorista, compras, tarefas domésticas</a:t>
            </a:r>
            <a:r>
              <a:rPr lang="pt-BR" sz="1500" spc="55" dirty="0">
                <a:latin typeface="Tahoma"/>
                <a:cs typeface="Tahoma"/>
              </a:rPr>
              <a:t>,</a:t>
            </a:r>
            <a:r>
              <a:rPr lang="pt-BR" sz="1500" spc="20" dirty="0">
                <a:latin typeface="Tahoma"/>
                <a:cs typeface="Tahoma"/>
              </a:rPr>
              <a:t> </a:t>
            </a:r>
            <a:r>
              <a:rPr lang="pt-BR" sz="1500" spc="-10" dirty="0">
                <a:latin typeface="Tahoma"/>
                <a:cs typeface="Tahoma"/>
              </a:rPr>
              <a:t>etc.)</a:t>
            </a:r>
            <a:endParaRPr lang="pt-BR" sz="1500" dirty="0">
              <a:latin typeface="Tahoma"/>
              <a:cs typeface="Tahoma"/>
            </a:endParaRPr>
          </a:p>
          <a:p>
            <a:pPr marL="221615" indent="-209550">
              <a:lnSpc>
                <a:spcPct val="100000"/>
              </a:lnSpc>
              <a:spcBef>
                <a:spcPts val="835"/>
              </a:spcBef>
              <a:buChar char="•"/>
              <a:tabLst>
                <a:tab pos="222250" algn="l"/>
              </a:tabLst>
            </a:pPr>
            <a:r>
              <a:rPr lang="pt-BR" sz="1500" spc="75" dirty="0">
                <a:latin typeface="Tahoma"/>
                <a:cs typeface="Tahoma"/>
              </a:rPr>
              <a:t>E mais</a:t>
            </a:r>
            <a:r>
              <a:rPr lang="pt-BR" sz="1500" spc="-10" dirty="0">
                <a:latin typeface="Tahoma"/>
                <a:cs typeface="Tahoma"/>
              </a:rPr>
              <a:t>…</a:t>
            </a:r>
            <a:endParaRPr lang="pt-BR" sz="1500" dirty="0">
              <a:latin typeface="Tahoma"/>
              <a:cs typeface="Tahoma"/>
            </a:endParaRPr>
          </a:p>
        </p:txBody>
      </p:sp>
      <p:sp>
        <p:nvSpPr>
          <p:cNvPr id="11" name="object 11"/>
          <p:cNvSpPr txBox="1">
            <a:spLocks noGrp="1"/>
          </p:cNvSpPr>
          <p:nvPr>
            <p:ph type="title"/>
          </p:nvPr>
        </p:nvSpPr>
        <p:spPr>
          <a:xfrm>
            <a:off x="911225" y="683386"/>
            <a:ext cx="5560695" cy="566822"/>
          </a:xfrm>
          <a:prstGeom prst="rect">
            <a:avLst/>
          </a:prstGeom>
        </p:spPr>
        <p:txBody>
          <a:bodyPr vert="horz" wrap="square" lIns="0" tIns="12700" rIns="0" bIns="0" rtlCol="0">
            <a:spAutoFit/>
          </a:bodyPr>
          <a:lstStyle/>
          <a:p>
            <a:pPr marL="12700">
              <a:lnSpc>
                <a:spcPct val="100000"/>
              </a:lnSpc>
              <a:spcBef>
                <a:spcPts val="100"/>
              </a:spcBef>
            </a:pPr>
            <a:r>
              <a:rPr lang="pt-BR" spc="75"/>
              <a:t>O Que Vem em Seguida</a:t>
            </a:r>
            <a:endParaRPr lang="pt-BR" spc="140"/>
          </a:p>
        </p:txBody>
      </p:sp>
      <p:sp>
        <p:nvSpPr>
          <p:cNvPr id="12" name="object 12"/>
          <p:cNvSpPr txBox="1"/>
          <p:nvPr/>
        </p:nvSpPr>
        <p:spPr>
          <a:xfrm>
            <a:off x="6754274" y="683386"/>
            <a:ext cx="5560695" cy="2022990"/>
          </a:xfrm>
          <a:prstGeom prst="rect">
            <a:avLst/>
          </a:prstGeom>
        </p:spPr>
        <p:txBody>
          <a:bodyPr vert="horz" wrap="square" lIns="0" tIns="12700" rIns="0" bIns="0" rtlCol="0">
            <a:spAutoFit/>
          </a:bodyPr>
          <a:lstStyle/>
          <a:p>
            <a:pPr marL="12700">
              <a:lnSpc>
                <a:spcPct val="100000"/>
              </a:lnSpc>
              <a:spcBef>
                <a:spcPts val="100"/>
              </a:spcBef>
            </a:pPr>
            <a:r>
              <a:rPr lang="pt-BR" sz="3600" spc="160">
                <a:solidFill>
                  <a:schemeClr val="tx1"/>
                </a:solidFill>
                <a:latin typeface="Tahoma"/>
                <a:cs typeface="Tahoma"/>
              </a:rPr>
              <a:t>Sobre a</a:t>
            </a:r>
            <a:r>
              <a:rPr lang="pt-BR" sz="3600" spc="-105">
                <a:solidFill>
                  <a:schemeClr val="tx1"/>
                </a:solidFill>
                <a:latin typeface="Tahoma"/>
                <a:cs typeface="Tahoma"/>
              </a:rPr>
              <a:t> </a:t>
            </a:r>
            <a:r>
              <a:rPr lang="pt-BR" sz="3600" spc="110">
                <a:solidFill>
                  <a:schemeClr val="tx1"/>
                </a:solidFill>
                <a:latin typeface="Tahoma"/>
                <a:cs typeface="Tahoma"/>
              </a:rPr>
              <a:t>Extreme</a:t>
            </a:r>
            <a:r>
              <a:rPr lang="pt-BR" sz="3600" spc="-100">
                <a:solidFill>
                  <a:schemeClr val="tx1"/>
                </a:solidFill>
                <a:latin typeface="Tahoma"/>
                <a:cs typeface="Tahoma"/>
              </a:rPr>
              <a:t> </a:t>
            </a:r>
            <a:r>
              <a:rPr lang="pt-BR" sz="3600" spc="140" err="1">
                <a:solidFill>
                  <a:schemeClr val="tx1"/>
                </a:solidFill>
                <a:latin typeface="Tahoma"/>
                <a:cs typeface="Tahoma"/>
              </a:rPr>
              <a:t>Reach</a:t>
            </a:r>
            <a:endParaRPr lang="pt-BR" sz="3600">
              <a:solidFill>
                <a:schemeClr val="tx1"/>
              </a:solidFill>
              <a:latin typeface="Tahoma"/>
              <a:cs typeface="Tahoma"/>
            </a:endParaRPr>
          </a:p>
          <a:p>
            <a:pPr marL="29209" marR="5080">
              <a:lnSpc>
                <a:spcPct val="114000"/>
              </a:lnSpc>
              <a:spcBef>
                <a:spcPts val="1315"/>
              </a:spcBef>
            </a:pPr>
            <a:r>
              <a:rPr lang="pt-BR" sz="1500" b="1" spc="-45">
                <a:solidFill>
                  <a:schemeClr val="tx1"/>
                </a:solidFill>
                <a:latin typeface="Tahoma"/>
                <a:cs typeface="Tahoma"/>
              </a:rPr>
              <a:t>A Extreme</a:t>
            </a:r>
            <a:r>
              <a:rPr lang="pt-BR" sz="1500" b="1" spc="-95">
                <a:solidFill>
                  <a:schemeClr val="tx1"/>
                </a:solidFill>
                <a:latin typeface="Tahoma"/>
                <a:cs typeface="Tahoma"/>
              </a:rPr>
              <a:t> </a:t>
            </a:r>
            <a:r>
              <a:rPr lang="pt-BR" sz="1500" b="1" spc="-25" err="1">
                <a:solidFill>
                  <a:schemeClr val="tx1"/>
                </a:solidFill>
                <a:latin typeface="Tahoma"/>
                <a:cs typeface="Tahoma"/>
              </a:rPr>
              <a:t>Reach</a:t>
            </a:r>
            <a:r>
              <a:rPr lang="pt-BR" sz="1500" b="1" spc="-90">
                <a:solidFill>
                  <a:schemeClr val="tx1"/>
                </a:solidFill>
                <a:latin typeface="Tahoma"/>
                <a:cs typeface="Tahoma"/>
              </a:rPr>
              <a:t> </a:t>
            </a:r>
            <a:r>
              <a:rPr lang="pt-BR" sz="1500" b="1" spc="-70">
                <a:solidFill>
                  <a:schemeClr val="tx1"/>
                </a:solidFill>
                <a:latin typeface="Tahoma"/>
                <a:cs typeface="Tahoma"/>
              </a:rPr>
              <a:t>(ER)</a:t>
            </a:r>
            <a:r>
              <a:rPr lang="pt-BR" sz="1500" b="1" spc="-5">
                <a:solidFill>
                  <a:schemeClr val="tx1"/>
                </a:solidFill>
                <a:latin typeface="Tahoma"/>
                <a:cs typeface="Tahoma"/>
              </a:rPr>
              <a:t> </a:t>
            </a:r>
            <a:r>
              <a:rPr lang="pt-BR" sz="1500" spc="70">
                <a:solidFill>
                  <a:schemeClr val="tx1"/>
                </a:solidFill>
                <a:latin typeface="Tahoma"/>
                <a:cs typeface="Tahoma"/>
              </a:rPr>
              <a:t>é a líder global em logística de criativos</a:t>
            </a:r>
            <a:r>
              <a:rPr lang="pt-BR" sz="1500" spc="50">
                <a:solidFill>
                  <a:schemeClr val="tx1"/>
                </a:solidFill>
                <a:latin typeface="Tahoma"/>
                <a:cs typeface="Tahoma"/>
              </a:rPr>
              <a:t>. </a:t>
            </a:r>
            <a:r>
              <a:rPr lang="pt-BR" sz="1500">
                <a:solidFill>
                  <a:schemeClr val="tx1"/>
                </a:solidFill>
                <a:latin typeface="Tahoma"/>
                <a:cs typeface="Tahoma"/>
              </a:rPr>
              <a:t>Sua plataforma de tecnologia de ponta a ponta move a criatividade na velocidade da mídia, simplificando a ativação e a otimização de campanhas </a:t>
            </a:r>
            <a:r>
              <a:rPr lang="pt-BR" sz="1500" err="1">
                <a:solidFill>
                  <a:schemeClr val="tx1"/>
                </a:solidFill>
                <a:latin typeface="Tahoma"/>
                <a:cs typeface="Tahoma"/>
              </a:rPr>
              <a:t>omnichannel</a:t>
            </a:r>
            <a:r>
              <a:rPr lang="pt-BR" sz="1500">
                <a:solidFill>
                  <a:schemeClr val="tx1"/>
                </a:solidFill>
                <a:latin typeface="Tahoma"/>
                <a:cs typeface="Tahoma"/>
              </a:rPr>
              <a:t> para marcas e agências com controle, visibilidade e insights inigualáveis</a:t>
            </a:r>
            <a:r>
              <a:rPr lang="pt-BR" sz="1500" spc="40">
                <a:solidFill>
                  <a:schemeClr val="tx1"/>
                </a:solidFill>
                <a:latin typeface="Tahoma"/>
                <a:cs typeface="Tahoma"/>
              </a:rPr>
              <a:t>.</a:t>
            </a:r>
            <a:endParaRPr lang="pt-BR" sz="1550">
              <a:solidFill>
                <a:schemeClr val="tx1"/>
              </a:solidFill>
              <a:latin typeface="Tahoma"/>
              <a:cs typeface="Tahoma"/>
            </a:endParaRPr>
          </a:p>
        </p:txBody>
      </p:sp>
      <p:sp>
        <p:nvSpPr>
          <p:cNvPr id="13" name="object 13"/>
          <p:cNvSpPr txBox="1"/>
          <p:nvPr/>
        </p:nvSpPr>
        <p:spPr>
          <a:xfrm>
            <a:off x="13981373" y="1574782"/>
            <a:ext cx="3395401" cy="2528962"/>
          </a:xfrm>
          <a:prstGeom prst="rect">
            <a:avLst/>
          </a:prstGeom>
        </p:spPr>
        <p:txBody>
          <a:bodyPr vert="horz" wrap="square" lIns="0" tIns="12700" rIns="0" bIns="0" rtlCol="0">
            <a:spAutoFit/>
          </a:bodyPr>
          <a:lstStyle/>
          <a:p>
            <a:pPr marL="12700" marR="5080">
              <a:lnSpc>
                <a:spcPct val="114999"/>
              </a:lnSpc>
              <a:spcBef>
                <a:spcPts val="100"/>
              </a:spcBef>
            </a:pPr>
            <a:r>
              <a:rPr lang="pt-BR" sz="1800">
                <a:solidFill>
                  <a:srgbClr val="FFFFFF"/>
                </a:solidFill>
                <a:latin typeface="Tahoma"/>
                <a:cs typeface="Tahoma"/>
              </a:rPr>
              <a:t>A nossa solução global de Gestão de Ativos Criativos foi desenvolvida exclusivamente para os profissionais de marketing e se integra com perfeição à ativação de campanhas e à gestão global de direitos</a:t>
            </a:r>
            <a:r>
              <a:rPr lang="pt-BR" sz="1800" spc="-10">
                <a:solidFill>
                  <a:srgbClr val="FFFFFF"/>
                </a:solidFill>
                <a:latin typeface="Tahoma"/>
                <a:cs typeface="Tahoma"/>
              </a:rPr>
              <a:t>.</a:t>
            </a:r>
            <a:endParaRPr lang="pt-BR" sz="1800">
              <a:latin typeface="Tahoma"/>
              <a:cs typeface="Tahoma"/>
            </a:endParaRPr>
          </a:p>
        </p:txBody>
      </p:sp>
      <p:sp>
        <p:nvSpPr>
          <p:cNvPr id="14" name="object 14"/>
          <p:cNvSpPr txBox="1"/>
          <p:nvPr/>
        </p:nvSpPr>
        <p:spPr>
          <a:xfrm>
            <a:off x="13981374" y="4432761"/>
            <a:ext cx="3395400" cy="1573316"/>
          </a:xfrm>
          <a:prstGeom prst="rect">
            <a:avLst/>
          </a:prstGeom>
        </p:spPr>
        <p:txBody>
          <a:bodyPr vert="horz" wrap="square" lIns="0" tIns="12700" rIns="0" bIns="0" rtlCol="0">
            <a:spAutoFit/>
          </a:bodyPr>
          <a:lstStyle/>
          <a:p>
            <a:pPr marL="12700" marR="5080">
              <a:lnSpc>
                <a:spcPct val="114999"/>
              </a:lnSpc>
              <a:spcBef>
                <a:spcPts val="100"/>
              </a:spcBef>
            </a:pPr>
            <a:r>
              <a:rPr lang="pt-BR" sz="1800" b="1" u="sng" spc="-30" dirty="0">
                <a:solidFill>
                  <a:srgbClr val="F2C68C"/>
                </a:solidFill>
                <a:uFill>
                  <a:solidFill>
                    <a:srgbClr val="FFC600"/>
                  </a:solidFill>
                </a:uFill>
                <a:latin typeface="Tahoma"/>
                <a:cs typeface="Tahoma"/>
              </a:rPr>
              <a:t>Fale conosco hoje mesmo </a:t>
            </a:r>
            <a:r>
              <a:rPr lang="pt-BR" sz="1800" b="1" spc="-45" dirty="0">
                <a:solidFill>
                  <a:srgbClr val="FFFFFF"/>
                </a:solidFill>
                <a:latin typeface="Tahoma"/>
                <a:cs typeface="Tahoma"/>
              </a:rPr>
              <a:t>para iluminar a sua cadeia de suprimento global de criativos para mídia e revelar insights nunca vistos</a:t>
            </a:r>
            <a:r>
              <a:rPr lang="pt-BR" sz="1800" b="1" spc="-10" dirty="0">
                <a:solidFill>
                  <a:srgbClr val="FFFFFF"/>
                </a:solidFill>
                <a:latin typeface="Tahoma"/>
                <a:cs typeface="Tahoma"/>
              </a:rPr>
              <a:t>.</a:t>
            </a:r>
            <a:endParaRPr lang="pt-BR" sz="1800" dirty="0">
              <a:latin typeface="Tahoma"/>
              <a:cs typeface="Tahoma"/>
            </a:endParaRPr>
          </a:p>
        </p:txBody>
      </p:sp>
      <p:sp>
        <p:nvSpPr>
          <p:cNvPr id="15" name="object 15"/>
          <p:cNvSpPr txBox="1"/>
          <p:nvPr/>
        </p:nvSpPr>
        <p:spPr>
          <a:xfrm>
            <a:off x="9048405" y="9678750"/>
            <a:ext cx="191135" cy="208279"/>
          </a:xfrm>
          <a:prstGeom prst="rect">
            <a:avLst/>
          </a:prstGeom>
        </p:spPr>
        <p:txBody>
          <a:bodyPr vert="horz" wrap="square" lIns="0" tIns="12700" rIns="0" bIns="0" rtlCol="0">
            <a:spAutoFit/>
          </a:bodyPr>
          <a:lstStyle/>
          <a:p>
            <a:pPr marL="12700">
              <a:lnSpc>
                <a:spcPct val="100000"/>
              </a:lnSpc>
              <a:spcBef>
                <a:spcPts val="100"/>
              </a:spcBef>
            </a:pPr>
            <a:r>
              <a:rPr sz="1200" spc="-25">
                <a:latin typeface="Tahoma"/>
                <a:cs typeface="Tahoma"/>
              </a:rPr>
              <a:t>19</a:t>
            </a:r>
            <a:endParaRPr sz="1200">
              <a:latin typeface="Tahoma"/>
              <a:cs typeface="Tahoma"/>
            </a:endParaRPr>
          </a:p>
        </p:txBody>
      </p:sp>
      <p:pic>
        <p:nvPicPr>
          <p:cNvPr id="16" name="object 16">
            <a:hlinkClick r:id="rId4"/>
          </p:cNvPr>
          <p:cNvPicPr/>
          <p:nvPr/>
        </p:nvPicPr>
        <p:blipFill>
          <a:blip r:embed="rId5" cstate="print"/>
          <a:stretch>
            <a:fillRect/>
          </a:stretch>
        </p:blipFill>
        <p:spPr>
          <a:xfrm>
            <a:off x="13813099" y="6582300"/>
            <a:ext cx="2040678" cy="923400"/>
          </a:xfrm>
          <a:prstGeom prst="rect">
            <a:avLst/>
          </a:prstGeom>
        </p:spPr>
      </p:pic>
      <p:sp>
        <p:nvSpPr>
          <p:cNvPr id="17" name="object 5">
            <a:extLst>
              <a:ext uri="{FF2B5EF4-FFF2-40B4-BE49-F238E27FC236}">
                <a16:creationId xmlns:a16="http://schemas.microsoft.com/office/drawing/2014/main" id="{A7D6EB8F-7549-46F1-46A6-DF9F58FBEDC9}"/>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
        <p:nvSpPr>
          <p:cNvPr id="6" name="TextBox 5">
            <a:extLst>
              <a:ext uri="{FF2B5EF4-FFF2-40B4-BE49-F238E27FC236}">
                <a16:creationId xmlns:a16="http://schemas.microsoft.com/office/drawing/2014/main" id="{A9C2155E-C16C-9C57-EAE6-3B651894899D}"/>
              </a:ext>
            </a:extLst>
          </p:cNvPr>
          <p:cNvSpPr txBox="1"/>
          <p:nvPr/>
        </p:nvSpPr>
        <p:spPr>
          <a:xfrm>
            <a:off x="6695379" y="2857500"/>
            <a:ext cx="5801422" cy="6503191"/>
          </a:xfrm>
          <a:prstGeom prst="rect">
            <a:avLst/>
          </a:prstGeom>
          <a:noFill/>
        </p:spPr>
        <p:txBody>
          <a:bodyPr wrap="square" rtlCol="0">
            <a:spAutoFit/>
          </a:bodyPr>
          <a:lstStyle/>
          <a:p>
            <a:pPr marL="12700" marR="27940">
              <a:lnSpc>
                <a:spcPct val="114000"/>
              </a:lnSpc>
              <a:spcBef>
                <a:spcPts val="60"/>
              </a:spcBef>
            </a:pPr>
            <a:r>
              <a:rPr lang="pt-BR" sz="1500" spc="80" dirty="0">
                <a:solidFill>
                  <a:schemeClr val="tx1"/>
                </a:solidFill>
                <a:latin typeface="Tahoma"/>
                <a:cs typeface="Tahoma"/>
              </a:rPr>
              <a:t>Uma cadeia de suprimento global de criativos para mídia responde aos desafios de um cenário de marketing complexo e uma infraestrutura igualmente complicada sob o ecossistema da publicidade global. A solução inovadora da empresa integra todas as formas de TV linear e fluxo de trabalho de vídeo não linear perfeitamente com os pagamentos de talentos e a gestão de direitos. Agora marcas e agências podem otimizar campanhas na rapidez com que o consumidor muda o seu consumo entre TV linear, CTV, OTT, TV endereçável, móvel, desktop e vídeo sob demanda</a:t>
            </a:r>
            <a:r>
              <a:rPr lang="pt-BR" sz="1500" spc="85" dirty="0">
                <a:solidFill>
                  <a:schemeClr val="tx1"/>
                </a:solidFill>
                <a:latin typeface="Tahoma"/>
                <a:cs typeface="Tahoma"/>
              </a:rPr>
              <a:t>.</a:t>
            </a:r>
            <a:endParaRPr lang="pt-BR" sz="1500" dirty="0">
              <a:solidFill>
                <a:schemeClr val="tx1"/>
              </a:solidFill>
              <a:latin typeface="Tahoma"/>
              <a:cs typeface="Tahoma"/>
            </a:endParaRPr>
          </a:p>
          <a:p>
            <a:pPr marL="12700" marR="19050">
              <a:lnSpc>
                <a:spcPct val="114000"/>
              </a:lnSpc>
              <a:spcBef>
                <a:spcPts val="1485"/>
              </a:spcBef>
            </a:pPr>
            <a:r>
              <a:rPr lang="pt-BR" sz="1500" spc="65" dirty="0">
                <a:solidFill>
                  <a:schemeClr val="tx1"/>
                </a:solidFill>
                <a:latin typeface="Tahoma"/>
                <a:cs typeface="Tahoma"/>
              </a:rPr>
              <a:t>A Extreme </a:t>
            </a:r>
            <a:r>
              <a:rPr lang="pt-BR" sz="1500" spc="65" dirty="0" err="1">
                <a:solidFill>
                  <a:schemeClr val="tx1"/>
                </a:solidFill>
                <a:latin typeface="Tahoma"/>
                <a:cs typeface="Tahoma"/>
              </a:rPr>
              <a:t>Reach</a:t>
            </a:r>
            <a:r>
              <a:rPr lang="pt-BR" sz="1500" spc="65" dirty="0">
                <a:solidFill>
                  <a:schemeClr val="tx1"/>
                </a:solidFill>
                <a:latin typeface="Tahoma"/>
                <a:cs typeface="Tahoma"/>
              </a:rPr>
              <a:t> conecta o conteúdo da marca com os consumidores por todos os tipos de mídia e mercados, iluminando de maneira completa a cadeia de suprimento de marketing para uma visão clara do uso, desperdício e desempenho de criativos e ROI</a:t>
            </a:r>
            <a:r>
              <a:rPr lang="pt-BR" sz="1500" spc="-20" dirty="0">
                <a:solidFill>
                  <a:schemeClr val="tx1"/>
                </a:solidFill>
                <a:latin typeface="Tahoma"/>
                <a:cs typeface="Tahoma"/>
              </a:rPr>
              <a:t>.</a:t>
            </a:r>
            <a:endParaRPr lang="pt-BR" sz="1500" dirty="0">
              <a:solidFill>
                <a:schemeClr val="tx1"/>
              </a:solidFill>
              <a:latin typeface="Tahoma"/>
              <a:cs typeface="Tahoma"/>
            </a:endParaRPr>
          </a:p>
          <a:p>
            <a:pPr marL="12700" marR="59690">
              <a:lnSpc>
                <a:spcPct val="114000"/>
              </a:lnSpc>
              <a:spcBef>
                <a:spcPts val="1485"/>
              </a:spcBef>
            </a:pPr>
            <a:r>
              <a:rPr lang="pt-BR" sz="1500" spc="60" dirty="0">
                <a:solidFill>
                  <a:schemeClr val="tx1"/>
                </a:solidFill>
                <a:latin typeface="Tahoma"/>
                <a:cs typeface="Tahoma"/>
              </a:rPr>
              <a:t>Com a aquisição da </a:t>
            </a:r>
            <a:r>
              <a:rPr lang="pt-BR" sz="1500" spc="60" dirty="0" err="1">
                <a:solidFill>
                  <a:schemeClr val="tx1"/>
                </a:solidFill>
                <a:latin typeface="Tahoma"/>
                <a:cs typeface="Tahoma"/>
              </a:rPr>
              <a:t>Adstream</a:t>
            </a:r>
            <a:r>
              <a:rPr lang="pt-BR" sz="1500" spc="60" dirty="0">
                <a:solidFill>
                  <a:schemeClr val="tx1"/>
                </a:solidFill>
                <a:latin typeface="Tahoma"/>
                <a:cs typeface="Tahoma"/>
              </a:rPr>
              <a:t> em 2021, a Extreme </a:t>
            </a:r>
            <a:r>
              <a:rPr lang="pt-BR" sz="1500" spc="60" dirty="0" err="1">
                <a:solidFill>
                  <a:schemeClr val="tx1"/>
                </a:solidFill>
                <a:latin typeface="Tahoma"/>
                <a:cs typeface="Tahoma"/>
              </a:rPr>
              <a:t>Reach</a:t>
            </a:r>
            <a:r>
              <a:rPr lang="pt-BR" sz="1500" spc="60" dirty="0">
                <a:solidFill>
                  <a:schemeClr val="tx1"/>
                </a:solidFill>
                <a:latin typeface="Tahoma"/>
                <a:cs typeface="Tahoma"/>
              </a:rPr>
              <a:t> opera em 140 países e 45 idiomas, com 1.100 </a:t>
            </a:r>
            <a:r>
              <a:rPr lang="pt-BR" sz="1500" spc="60">
                <a:solidFill>
                  <a:schemeClr val="tx1"/>
                </a:solidFill>
                <a:latin typeface="Tahoma"/>
                <a:cs typeface="Tahoma"/>
              </a:rPr>
              <a:t>integrantes de equipe </a:t>
            </a:r>
            <a:r>
              <a:rPr lang="pt-BR" sz="1500" spc="60" dirty="0">
                <a:solidFill>
                  <a:schemeClr val="tx1"/>
                </a:solidFill>
                <a:latin typeface="Tahoma"/>
                <a:cs typeface="Tahoma"/>
              </a:rPr>
              <a:t>atendendo a 93 dos 100 maiores anunciantes globais, viabilizando US$ 150 bilhões em gastos com anúncios em vídeo em todo o mundo. Mais de meio bilhão de ativos de criativos de marca são gerenciados na plataforma empresarial da ER</a:t>
            </a:r>
            <a:r>
              <a:rPr lang="pt-BR" sz="1500" spc="-10" dirty="0">
                <a:solidFill>
                  <a:schemeClr val="tx1"/>
                </a:solidFill>
                <a:latin typeface="Tahoma"/>
                <a:cs typeface="Tahoma"/>
              </a:rPr>
              <a:t>.</a:t>
            </a:r>
            <a:endParaRPr lang="pt-BR" sz="1500" dirty="0">
              <a:solidFill>
                <a:schemeClr val="tx1"/>
              </a:solidFill>
              <a:latin typeface="Tahoma"/>
              <a:cs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03564" y="2458390"/>
            <a:ext cx="4135236" cy="3380092"/>
          </a:xfrm>
          <a:prstGeom prst="rect">
            <a:avLst/>
          </a:prstGeom>
        </p:spPr>
        <p:txBody>
          <a:bodyPr vert="horz" wrap="square" lIns="0" tIns="12700" rIns="0" bIns="0" rtlCol="0">
            <a:spAutoFit/>
          </a:bodyPr>
          <a:lstStyle/>
          <a:p>
            <a:pPr marL="12700">
              <a:lnSpc>
                <a:spcPct val="170000"/>
              </a:lnSpc>
              <a:spcBef>
                <a:spcPts val="100"/>
              </a:spcBef>
            </a:pPr>
            <a:r>
              <a:rPr lang="pt-BR" sz="2200" spc="55" dirty="0">
                <a:latin typeface="Tahoma"/>
                <a:cs typeface="Tahoma"/>
              </a:rPr>
              <a:t>Introdução</a:t>
            </a:r>
            <a:endParaRPr lang="pt-BR" sz="2200" dirty="0">
              <a:latin typeface="Tahoma"/>
              <a:cs typeface="Tahoma"/>
            </a:endParaRPr>
          </a:p>
          <a:p>
            <a:pPr marL="12700" marR="5080">
              <a:lnSpc>
                <a:spcPct val="170000"/>
              </a:lnSpc>
            </a:pPr>
            <a:r>
              <a:rPr lang="pt-BR" sz="2200" spc="114" dirty="0">
                <a:latin typeface="Tahoma"/>
                <a:cs typeface="Tahoma"/>
              </a:rPr>
              <a:t>Metodologia </a:t>
            </a:r>
          </a:p>
          <a:p>
            <a:pPr marL="12700" marR="5080">
              <a:lnSpc>
                <a:spcPct val="170000"/>
              </a:lnSpc>
            </a:pPr>
            <a:r>
              <a:rPr lang="pt-BR" sz="2200" spc="95" dirty="0">
                <a:latin typeface="Tahoma"/>
                <a:cs typeface="Tahoma"/>
              </a:rPr>
              <a:t>Resumo Executivo </a:t>
            </a:r>
          </a:p>
          <a:p>
            <a:pPr marL="12700" marR="5080">
              <a:lnSpc>
                <a:spcPct val="170000"/>
              </a:lnSpc>
            </a:pPr>
            <a:r>
              <a:rPr lang="pt-BR" sz="2200" spc="114" dirty="0">
                <a:latin typeface="Tahoma"/>
                <a:cs typeface="Tahoma"/>
              </a:rPr>
              <a:t>Gênero em Detalhe</a:t>
            </a:r>
            <a:endParaRPr lang="pt-BR" sz="2200" dirty="0">
              <a:latin typeface="Tahoma"/>
              <a:cs typeface="Tahoma"/>
            </a:endParaRPr>
          </a:p>
          <a:p>
            <a:pPr marL="12700" marR="1045210">
              <a:lnSpc>
                <a:spcPct val="170000"/>
              </a:lnSpc>
            </a:pPr>
            <a:r>
              <a:rPr lang="pt-BR" sz="2200" spc="145" dirty="0">
                <a:latin typeface="Tahoma"/>
                <a:cs typeface="Tahoma"/>
              </a:rPr>
              <a:t>Idade em Detalhe </a:t>
            </a:r>
          </a:p>
          <a:p>
            <a:pPr marL="12700" marR="1045210">
              <a:lnSpc>
                <a:spcPct val="170000"/>
              </a:lnSpc>
            </a:pPr>
            <a:r>
              <a:rPr lang="pt-BR" sz="2200" spc="75" dirty="0">
                <a:latin typeface="Tahoma"/>
                <a:cs typeface="Tahoma"/>
              </a:rPr>
              <a:t>O que vem em seguida</a:t>
            </a:r>
            <a:endParaRPr lang="pt-BR" sz="2200" dirty="0">
              <a:latin typeface="Tahoma"/>
              <a:cs typeface="Tahoma"/>
            </a:endParaRPr>
          </a:p>
        </p:txBody>
      </p:sp>
      <p:sp>
        <p:nvSpPr>
          <p:cNvPr id="5" name="object 5"/>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dirty="0"/>
              <a:t>©</a:t>
            </a:r>
            <a:r>
              <a:rPr lang="pt-BR" spc="30" dirty="0"/>
              <a:t> </a:t>
            </a:r>
            <a:r>
              <a:rPr lang="pt-BR" spc="90" dirty="0"/>
              <a:t>2023</a:t>
            </a:r>
            <a:r>
              <a:rPr lang="pt-BR" spc="25" dirty="0"/>
              <a:t> </a:t>
            </a:r>
            <a:r>
              <a:rPr lang="pt-BR" dirty="0"/>
              <a:t>Extreme</a:t>
            </a:r>
            <a:r>
              <a:rPr lang="pt-BR" spc="30" dirty="0"/>
              <a:t> </a:t>
            </a:r>
            <a:r>
              <a:rPr lang="pt-BR" spc="55" dirty="0" err="1"/>
              <a:t>Reach</a:t>
            </a:r>
            <a:r>
              <a:rPr lang="pt-BR" spc="30"/>
              <a:t> </a:t>
            </a:r>
            <a:r>
              <a:rPr lang="pt-BR"/>
              <a:t>Inc.</a:t>
            </a:r>
            <a:r>
              <a:rPr lang="pt-BR" spc="15"/>
              <a:t> </a:t>
            </a:r>
            <a:r>
              <a:rPr lang="pt-BR" spc="50"/>
              <a:t>Todos os direitos reservados</a:t>
            </a:r>
            <a:r>
              <a:rPr lang="pt-BR" spc="35"/>
              <a:t>.</a:t>
            </a:r>
          </a:p>
        </p:txBody>
      </p:sp>
      <p:sp>
        <p:nvSpPr>
          <p:cNvPr id="6" name="object 6"/>
          <p:cNvSpPr txBox="1">
            <a:spLocks noGrp="1"/>
          </p:cNvSpPr>
          <p:nvPr>
            <p:ph type="sldNum" sz="quarter" idx="7"/>
          </p:nvPr>
        </p:nvSpPr>
        <p:spPr>
          <a:prstGeom prst="rect">
            <a:avLst/>
          </a:prstGeom>
        </p:spPr>
        <p:txBody>
          <a:bodyPr vert="horz" wrap="square" lIns="0" tIns="7620" rIns="0" bIns="0" rtlCol="0">
            <a:spAutoFit/>
          </a:bodyPr>
          <a:lstStyle/>
          <a:p>
            <a:pPr marL="74930">
              <a:lnSpc>
                <a:spcPct val="100000"/>
              </a:lnSpc>
              <a:spcBef>
                <a:spcPts val="60"/>
              </a:spcBef>
            </a:pPr>
            <a:fld id="{81D60167-4931-47E6-BA6A-407CBD079E47}" type="slidenum">
              <a:rPr spc="70"/>
              <a:t>2</a:t>
            </a:fld>
            <a:endParaRPr spc="70"/>
          </a:p>
        </p:txBody>
      </p:sp>
      <p:sp>
        <p:nvSpPr>
          <p:cNvPr id="3" name="object 3"/>
          <p:cNvSpPr txBox="1"/>
          <p:nvPr/>
        </p:nvSpPr>
        <p:spPr>
          <a:xfrm>
            <a:off x="6698345" y="2458408"/>
            <a:ext cx="337820" cy="3294379"/>
          </a:xfrm>
          <a:prstGeom prst="rect">
            <a:avLst/>
          </a:prstGeom>
        </p:spPr>
        <p:txBody>
          <a:bodyPr vert="horz" wrap="square" lIns="0" tIns="12700" rIns="0" bIns="0" rtlCol="0">
            <a:spAutoFit/>
          </a:bodyPr>
          <a:lstStyle/>
          <a:p>
            <a:pPr marL="144145">
              <a:lnSpc>
                <a:spcPct val="100000"/>
              </a:lnSpc>
              <a:spcBef>
                <a:spcPts val="100"/>
              </a:spcBef>
            </a:pPr>
            <a:r>
              <a:rPr sz="2200" spc="215">
                <a:latin typeface="Tahoma"/>
                <a:cs typeface="Tahoma"/>
              </a:rPr>
              <a:t>3</a:t>
            </a:r>
            <a:endParaRPr sz="2200">
              <a:latin typeface="Tahoma"/>
              <a:cs typeface="Tahoma"/>
            </a:endParaRPr>
          </a:p>
          <a:p>
            <a:pPr marL="141605">
              <a:lnSpc>
                <a:spcPct val="100000"/>
              </a:lnSpc>
              <a:spcBef>
                <a:spcPts val="1980"/>
              </a:spcBef>
            </a:pPr>
            <a:r>
              <a:rPr sz="2200" spc="235">
                <a:latin typeface="Tahoma"/>
                <a:cs typeface="Tahoma"/>
              </a:rPr>
              <a:t>4</a:t>
            </a:r>
            <a:endParaRPr sz="2200">
              <a:latin typeface="Tahoma"/>
              <a:cs typeface="Tahoma"/>
            </a:endParaRPr>
          </a:p>
          <a:p>
            <a:pPr marL="162560">
              <a:lnSpc>
                <a:spcPct val="100000"/>
              </a:lnSpc>
              <a:spcBef>
                <a:spcPts val="1980"/>
              </a:spcBef>
            </a:pPr>
            <a:r>
              <a:rPr sz="2200" spc="70">
                <a:latin typeface="Tahoma"/>
                <a:cs typeface="Tahoma"/>
              </a:rPr>
              <a:t>7</a:t>
            </a:r>
            <a:endParaRPr sz="2200">
              <a:latin typeface="Tahoma"/>
              <a:cs typeface="Tahoma"/>
            </a:endParaRPr>
          </a:p>
          <a:p>
            <a:pPr marL="147955">
              <a:lnSpc>
                <a:spcPct val="100000"/>
              </a:lnSpc>
              <a:spcBef>
                <a:spcPts val="1980"/>
              </a:spcBef>
            </a:pPr>
            <a:r>
              <a:rPr sz="2200" spc="185">
                <a:latin typeface="Tahoma"/>
                <a:cs typeface="Tahoma"/>
              </a:rPr>
              <a:t>8</a:t>
            </a:r>
            <a:endParaRPr sz="2200">
              <a:latin typeface="Tahoma"/>
              <a:cs typeface="Tahoma"/>
            </a:endParaRPr>
          </a:p>
          <a:p>
            <a:pPr marL="12700">
              <a:lnSpc>
                <a:spcPct val="100000"/>
              </a:lnSpc>
              <a:spcBef>
                <a:spcPts val="1980"/>
              </a:spcBef>
            </a:pPr>
            <a:r>
              <a:rPr sz="2200" spc="-25">
                <a:latin typeface="Tahoma"/>
                <a:cs typeface="Tahoma"/>
              </a:rPr>
              <a:t>13</a:t>
            </a:r>
            <a:endParaRPr sz="2200">
              <a:latin typeface="Tahoma"/>
              <a:cs typeface="Tahoma"/>
            </a:endParaRPr>
          </a:p>
          <a:p>
            <a:pPr marL="15875">
              <a:lnSpc>
                <a:spcPct val="100000"/>
              </a:lnSpc>
              <a:spcBef>
                <a:spcPts val="1980"/>
              </a:spcBef>
            </a:pPr>
            <a:r>
              <a:rPr sz="2200" spc="-25">
                <a:latin typeface="Tahoma"/>
                <a:cs typeface="Tahoma"/>
              </a:rPr>
              <a:t>18</a:t>
            </a:r>
            <a:endParaRPr sz="2200">
              <a:latin typeface="Tahoma"/>
              <a:cs typeface="Tahoma"/>
            </a:endParaRPr>
          </a:p>
        </p:txBody>
      </p:sp>
      <p:sp>
        <p:nvSpPr>
          <p:cNvPr id="4" name="object 4"/>
          <p:cNvSpPr txBox="1">
            <a:spLocks noGrp="1"/>
          </p:cNvSpPr>
          <p:nvPr>
            <p:ph type="title"/>
          </p:nvPr>
        </p:nvSpPr>
        <p:spPr>
          <a:xfrm>
            <a:off x="1455226" y="1325756"/>
            <a:ext cx="3192974" cy="751488"/>
          </a:xfrm>
          <a:prstGeom prst="rect">
            <a:avLst/>
          </a:prstGeom>
        </p:spPr>
        <p:txBody>
          <a:bodyPr vert="horz" wrap="square" lIns="0" tIns="12700" rIns="0" bIns="0" rtlCol="0">
            <a:spAutoFit/>
          </a:bodyPr>
          <a:lstStyle/>
          <a:p>
            <a:pPr marL="12700">
              <a:lnSpc>
                <a:spcPct val="100000"/>
              </a:lnSpc>
              <a:spcBef>
                <a:spcPts val="100"/>
              </a:spcBef>
            </a:pPr>
            <a:r>
              <a:rPr lang="pt-BR" sz="4800" spc="215"/>
              <a:t>Conteúdo</a:t>
            </a:r>
            <a:endParaRPr lang="pt-BR" sz="4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2776200" y="10026"/>
            <a:ext cx="5511800" cy="10287635"/>
            <a:chOff x="12776654" y="-45"/>
            <a:chExt cx="5511800" cy="10287635"/>
          </a:xfrm>
        </p:grpSpPr>
        <p:pic>
          <p:nvPicPr>
            <p:cNvPr id="4" name="object 4">
              <a:hlinkClick r:id="rId2"/>
            </p:cNvPr>
            <p:cNvPicPr/>
            <p:nvPr/>
          </p:nvPicPr>
          <p:blipFill>
            <a:blip r:embed="rId3" cstate="print"/>
            <a:stretch>
              <a:fillRect/>
            </a:stretch>
          </p:blipFill>
          <p:spPr>
            <a:xfrm>
              <a:off x="15143935" y="9373943"/>
              <a:ext cx="2385465" cy="787200"/>
            </a:xfrm>
            <a:prstGeom prst="rect">
              <a:avLst/>
            </a:prstGeom>
          </p:spPr>
        </p:pic>
        <p:sp>
          <p:nvSpPr>
            <p:cNvPr id="5" name="object 5"/>
            <p:cNvSpPr/>
            <p:nvPr/>
          </p:nvSpPr>
          <p:spPr>
            <a:xfrm>
              <a:off x="12776654" y="-45"/>
              <a:ext cx="5511800" cy="10287635"/>
            </a:xfrm>
            <a:custGeom>
              <a:avLst/>
              <a:gdLst/>
              <a:ahLst/>
              <a:cxnLst/>
              <a:rect l="l" t="t" r="r" b="b"/>
              <a:pathLst>
                <a:path w="5511800" h="10287635">
                  <a:moveTo>
                    <a:pt x="45" y="45"/>
                  </a:moveTo>
                  <a:lnTo>
                    <a:pt x="5511645" y="45"/>
                  </a:lnTo>
                  <a:lnTo>
                    <a:pt x="5511645" y="10287045"/>
                  </a:lnTo>
                  <a:lnTo>
                    <a:pt x="45" y="10287045"/>
                  </a:lnTo>
                  <a:lnTo>
                    <a:pt x="45" y="45"/>
                  </a:lnTo>
                  <a:close/>
                </a:path>
              </a:pathLst>
            </a:custGeom>
            <a:solidFill>
              <a:srgbClr val="061C49"/>
            </a:solidFill>
          </p:spPr>
          <p:txBody>
            <a:bodyPr wrap="square" lIns="0" tIns="0" rIns="0" bIns="0" rtlCol="0"/>
            <a:lstStyle/>
            <a:p>
              <a:endParaRPr u="sng"/>
            </a:p>
          </p:txBody>
        </p:sp>
      </p:grpSp>
      <p:sp>
        <p:nvSpPr>
          <p:cNvPr id="6" name="object 6"/>
          <p:cNvSpPr txBox="1"/>
          <p:nvPr/>
        </p:nvSpPr>
        <p:spPr>
          <a:xfrm>
            <a:off x="911875" y="1104900"/>
            <a:ext cx="6137910" cy="1564018"/>
          </a:xfrm>
          <a:prstGeom prst="rect">
            <a:avLst/>
          </a:prstGeom>
        </p:spPr>
        <p:txBody>
          <a:bodyPr vert="horz" wrap="square" lIns="0" tIns="12700" rIns="0" bIns="0" rtlCol="0">
            <a:spAutoFit/>
          </a:bodyPr>
          <a:lstStyle/>
          <a:p>
            <a:pPr marL="12700" marR="5080">
              <a:lnSpc>
                <a:spcPct val="90000"/>
              </a:lnSpc>
              <a:spcBef>
                <a:spcPts val="100"/>
              </a:spcBef>
            </a:pPr>
            <a:r>
              <a:rPr lang="pt-BR" sz="1600" spc="75">
                <a:latin typeface="Tahoma"/>
                <a:cs typeface="Tahoma"/>
              </a:rPr>
              <a:t>Os profissionais de marketing exercem um poder enorme na efetivação das normas culturais pela forma como retratam as pessoas e as situações nas histórias de marca</a:t>
            </a:r>
            <a:r>
              <a:rPr lang="pt-BR" sz="1600" spc="60">
                <a:latin typeface="Tahoma"/>
                <a:cs typeface="Tahoma"/>
              </a:rPr>
              <a:t>.</a:t>
            </a:r>
            <a:r>
              <a:rPr lang="pt-BR" sz="1600" spc="-25">
                <a:latin typeface="Tahoma"/>
                <a:cs typeface="Tahoma"/>
              </a:rPr>
              <a:t> </a:t>
            </a:r>
            <a:r>
              <a:rPr lang="pt-BR" sz="1600" spc="90">
                <a:latin typeface="Tahoma"/>
                <a:cs typeface="Tahoma"/>
              </a:rPr>
              <a:t>Desde o início da publicidade, quem é contratado para desempenhar o papel de consumidor e a voz de quem ouvimos estabelecem os padrões de beleza, papéis de gênero, quem toma as decisões de compras e mais</a:t>
            </a:r>
            <a:r>
              <a:rPr lang="pt-BR" sz="1600" spc="-10">
                <a:latin typeface="Tahoma"/>
                <a:cs typeface="Tahoma"/>
              </a:rPr>
              <a:t>.</a:t>
            </a:r>
            <a:endParaRPr lang="pt-BR" sz="1600">
              <a:latin typeface="Tahoma"/>
              <a:cs typeface="Tahoma"/>
            </a:endParaRPr>
          </a:p>
        </p:txBody>
      </p:sp>
      <p:sp>
        <p:nvSpPr>
          <p:cNvPr id="7" name="object 7"/>
          <p:cNvSpPr txBox="1"/>
          <p:nvPr/>
        </p:nvSpPr>
        <p:spPr>
          <a:xfrm>
            <a:off x="911875" y="2908970"/>
            <a:ext cx="6216015" cy="1120820"/>
          </a:xfrm>
          <a:prstGeom prst="rect">
            <a:avLst/>
          </a:prstGeom>
        </p:spPr>
        <p:txBody>
          <a:bodyPr vert="horz" wrap="square" lIns="0" tIns="12700" rIns="0" bIns="0" rtlCol="0">
            <a:spAutoFit/>
          </a:bodyPr>
          <a:lstStyle/>
          <a:p>
            <a:pPr marL="12700" marR="5080">
              <a:lnSpc>
                <a:spcPct val="90000"/>
              </a:lnSpc>
              <a:spcBef>
                <a:spcPts val="100"/>
              </a:spcBef>
            </a:pPr>
            <a:r>
              <a:rPr lang="pt-BR" sz="1600" spc="90" dirty="0">
                <a:latin typeface="Tahoma"/>
                <a:cs typeface="Tahoma"/>
              </a:rPr>
              <a:t>Em dezembro de 2022</a:t>
            </a:r>
            <a:r>
              <a:rPr lang="pt-BR" sz="1600" spc="60" dirty="0">
                <a:latin typeface="Tahoma"/>
                <a:cs typeface="Tahoma"/>
              </a:rPr>
              <a:t>, a</a:t>
            </a:r>
            <a:r>
              <a:rPr lang="pt-BR" sz="1600" spc="20" dirty="0">
                <a:latin typeface="Tahoma"/>
                <a:cs typeface="Tahoma"/>
              </a:rPr>
              <a:t> </a:t>
            </a:r>
            <a:r>
              <a:rPr lang="pt-BR" sz="1600" dirty="0">
                <a:latin typeface="Tahoma"/>
                <a:cs typeface="Tahoma"/>
              </a:rPr>
              <a:t>ER</a:t>
            </a:r>
            <a:r>
              <a:rPr lang="pt-BR" sz="1600" spc="20" dirty="0">
                <a:latin typeface="Tahoma"/>
                <a:cs typeface="Tahoma"/>
              </a:rPr>
              <a:t> </a:t>
            </a:r>
            <a:r>
              <a:rPr lang="pt-BR" sz="1600" spc="55" dirty="0">
                <a:latin typeface="Tahoma"/>
                <a:cs typeface="Tahoma"/>
              </a:rPr>
              <a:t>divulgou as primeiras referências de diversidade e acessibilidade em larga escala para o setor de anúncios na América do Norte.</a:t>
            </a:r>
            <a:r>
              <a:rPr lang="pt-BR" sz="1600" spc="-10" dirty="0">
                <a:latin typeface="Tahoma"/>
                <a:cs typeface="Tahoma"/>
              </a:rPr>
              <a:t> </a:t>
            </a:r>
            <a:r>
              <a:rPr lang="pt-BR" sz="1600" spc="55" dirty="0">
                <a:latin typeface="Tahoma"/>
                <a:cs typeface="Tahoma"/>
              </a:rPr>
              <a:t>Esse estudo analisou 1 milhão de anúncios para TV e em Vídeo que foram exibidos nos EUA/Canadá e estão disponíveis publicamente.</a:t>
            </a:r>
            <a:endParaRPr lang="pt-BR" sz="1600" dirty="0">
              <a:latin typeface="Tahoma"/>
              <a:cs typeface="Tahoma"/>
            </a:endParaRPr>
          </a:p>
        </p:txBody>
      </p:sp>
      <p:sp>
        <p:nvSpPr>
          <p:cNvPr id="8" name="object 8"/>
          <p:cNvSpPr txBox="1"/>
          <p:nvPr/>
        </p:nvSpPr>
        <p:spPr>
          <a:xfrm>
            <a:off x="911875" y="4229100"/>
            <a:ext cx="6085840" cy="456022"/>
          </a:xfrm>
          <a:prstGeom prst="rect">
            <a:avLst/>
          </a:prstGeom>
        </p:spPr>
        <p:txBody>
          <a:bodyPr vert="horz" wrap="square" lIns="0" tIns="12700" rIns="0" bIns="0" rtlCol="0">
            <a:spAutoFit/>
          </a:bodyPr>
          <a:lstStyle/>
          <a:p>
            <a:pPr marL="12700" marR="5080">
              <a:lnSpc>
                <a:spcPct val="90000"/>
              </a:lnSpc>
              <a:spcBef>
                <a:spcPts val="100"/>
              </a:spcBef>
            </a:pPr>
            <a:r>
              <a:rPr lang="pt-BR" sz="1600" spc="65">
                <a:latin typeface="Tahoma"/>
                <a:cs typeface="Tahoma"/>
              </a:rPr>
              <a:t>A metodologia surgiu a partir do trabalho proprietário em expansão que fazemos com clientes individuais</a:t>
            </a:r>
            <a:r>
              <a:rPr lang="pt-BR" sz="1600" spc="-10">
                <a:latin typeface="Tahoma"/>
                <a:cs typeface="Tahoma"/>
              </a:rPr>
              <a:t>.</a:t>
            </a:r>
            <a:endParaRPr lang="pt-BR" sz="1600">
              <a:latin typeface="Tahoma"/>
              <a:cs typeface="Tahoma"/>
            </a:endParaRPr>
          </a:p>
        </p:txBody>
      </p:sp>
      <p:sp>
        <p:nvSpPr>
          <p:cNvPr id="9" name="object 9"/>
          <p:cNvSpPr txBox="1"/>
          <p:nvPr/>
        </p:nvSpPr>
        <p:spPr>
          <a:xfrm>
            <a:off x="911875" y="4869014"/>
            <a:ext cx="5808980" cy="456022"/>
          </a:xfrm>
          <a:prstGeom prst="rect">
            <a:avLst/>
          </a:prstGeom>
        </p:spPr>
        <p:txBody>
          <a:bodyPr vert="horz" wrap="square" lIns="0" tIns="12700" rIns="0" bIns="0" rtlCol="0">
            <a:spAutoFit/>
          </a:bodyPr>
          <a:lstStyle/>
          <a:p>
            <a:pPr marL="12700" marR="5080">
              <a:lnSpc>
                <a:spcPct val="90000"/>
              </a:lnSpc>
              <a:spcBef>
                <a:spcPts val="100"/>
              </a:spcBef>
            </a:pPr>
            <a:r>
              <a:rPr lang="pt-BR" sz="1600" b="1" dirty="0">
                <a:latin typeface="Tahoma"/>
                <a:cs typeface="Tahoma"/>
              </a:rPr>
              <a:t>Este novo estudo global é uma expansão da parte de gênero e idade da análise da América do Norte</a:t>
            </a:r>
            <a:r>
              <a:rPr lang="pt-BR" sz="1600" b="1" spc="-10" dirty="0">
                <a:latin typeface="Tahoma"/>
                <a:cs typeface="Tahoma"/>
              </a:rPr>
              <a:t>.</a:t>
            </a:r>
            <a:endParaRPr lang="pt-BR" sz="1600" dirty="0">
              <a:latin typeface="Tahoma"/>
              <a:cs typeface="Tahoma"/>
            </a:endParaRPr>
          </a:p>
        </p:txBody>
      </p:sp>
      <p:sp>
        <p:nvSpPr>
          <p:cNvPr id="10" name="object 10"/>
          <p:cNvSpPr txBox="1"/>
          <p:nvPr/>
        </p:nvSpPr>
        <p:spPr>
          <a:xfrm>
            <a:off x="911875" y="5499770"/>
            <a:ext cx="6216015" cy="1120820"/>
          </a:xfrm>
          <a:prstGeom prst="rect">
            <a:avLst/>
          </a:prstGeom>
        </p:spPr>
        <p:txBody>
          <a:bodyPr vert="horz" wrap="square" lIns="0" tIns="12700" rIns="0" bIns="0" rtlCol="0">
            <a:spAutoFit/>
          </a:bodyPr>
          <a:lstStyle/>
          <a:p>
            <a:pPr marL="12700" marR="5080">
              <a:lnSpc>
                <a:spcPct val="90000"/>
              </a:lnSpc>
              <a:spcBef>
                <a:spcPts val="100"/>
              </a:spcBef>
            </a:pPr>
            <a:r>
              <a:rPr lang="pt-BR" sz="1600" spc="80" dirty="0">
                <a:latin typeface="Tahoma"/>
                <a:cs typeface="Tahoma"/>
              </a:rPr>
              <a:t>Como as populações de raça e etnia e as designações do censo variam significativamente por região, trabalhamos com organizações do setor em todo o mundo para garantir que a nossa análise seja relevante e precisa</a:t>
            </a:r>
            <a:r>
              <a:rPr lang="pt-BR" sz="1600" spc="50" dirty="0">
                <a:latin typeface="Tahoma"/>
                <a:cs typeface="Tahoma"/>
              </a:rPr>
              <a:t>.</a:t>
            </a:r>
            <a:r>
              <a:rPr lang="pt-BR" sz="1600" spc="5" dirty="0">
                <a:latin typeface="Tahoma"/>
                <a:cs typeface="Tahoma"/>
              </a:rPr>
              <a:t> </a:t>
            </a:r>
            <a:r>
              <a:rPr lang="pt-BR" sz="1600" dirty="0">
                <a:latin typeface="Tahoma"/>
                <a:cs typeface="Tahoma"/>
              </a:rPr>
              <a:t>Emitiremos um relatório separado sobre esses aprendizados no futuro</a:t>
            </a:r>
            <a:r>
              <a:rPr lang="pt-BR" sz="1600" spc="-10" dirty="0">
                <a:latin typeface="Tahoma"/>
                <a:cs typeface="Tahoma"/>
              </a:rPr>
              <a:t>.</a:t>
            </a:r>
            <a:endParaRPr lang="pt-BR" sz="1600" dirty="0">
              <a:latin typeface="Tahoma"/>
              <a:cs typeface="Tahoma"/>
            </a:endParaRPr>
          </a:p>
        </p:txBody>
      </p:sp>
      <p:sp>
        <p:nvSpPr>
          <p:cNvPr id="11" name="object 11"/>
          <p:cNvSpPr txBox="1"/>
          <p:nvPr/>
        </p:nvSpPr>
        <p:spPr>
          <a:xfrm>
            <a:off x="911875" y="6843926"/>
            <a:ext cx="6040755" cy="1120820"/>
          </a:xfrm>
          <a:prstGeom prst="rect">
            <a:avLst/>
          </a:prstGeom>
        </p:spPr>
        <p:txBody>
          <a:bodyPr vert="horz" wrap="square" lIns="0" tIns="12700" rIns="0" bIns="0" rtlCol="0">
            <a:spAutoFit/>
          </a:bodyPr>
          <a:lstStyle/>
          <a:p>
            <a:pPr marL="12700" marR="5080" algn="just">
              <a:lnSpc>
                <a:spcPct val="90000"/>
              </a:lnSpc>
              <a:spcBef>
                <a:spcPts val="100"/>
              </a:spcBef>
            </a:pPr>
            <a:r>
              <a:rPr lang="pt-BR" sz="1600" dirty="0">
                <a:latin typeface="Tahoma"/>
                <a:cs typeface="Tahoma"/>
              </a:rPr>
              <a:t>Modelos de IA e </a:t>
            </a:r>
            <a:r>
              <a:rPr lang="pt-BR" sz="1600" dirty="0" err="1">
                <a:latin typeface="Tahoma"/>
                <a:cs typeface="Tahoma"/>
              </a:rPr>
              <a:t>machine</a:t>
            </a:r>
            <a:r>
              <a:rPr lang="pt-BR" sz="1600" dirty="0">
                <a:latin typeface="Tahoma"/>
                <a:cs typeface="Tahoma"/>
              </a:rPr>
              <a:t> </a:t>
            </a:r>
            <a:r>
              <a:rPr lang="pt-BR" sz="1600" dirty="0" err="1">
                <a:latin typeface="Tahoma"/>
                <a:cs typeface="Tahoma"/>
              </a:rPr>
              <a:t>learning</a:t>
            </a:r>
            <a:r>
              <a:rPr lang="pt-BR" sz="1600" dirty="0">
                <a:latin typeface="Tahoma"/>
                <a:cs typeface="Tahoma"/>
              </a:rPr>
              <a:t> comprovados foram utilizados para analisar as histórias de marca em vídeo exibidas nas regiões</a:t>
            </a:r>
            <a:r>
              <a:rPr lang="pt-BR" sz="1600" spc="60" dirty="0">
                <a:latin typeface="Tahoma"/>
                <a:cs typeface="Tahoma"/>
              </a:rPr>
              <a:t>.</a:t>
            </a:r>
            <a:r>
              <a:rPr lang="pt-BR" sz="1600" spc="-30" dirty="0">
                <a:latin typeface="Tahoma"/>
                <a:cs typeface="Tahoma"/>
              </a:rPr>
              <a:t> Além disso, para a validação da amostra e especialmente para os dados obtidos pela tecnologia com baixos níveis de confiança, empregamos a revisão humana</a:t>
            </a:r>
            <a:r>
              <a:rPr lang="pt-BR" sz="1600" spc="-10" dirty="0">
                <a:latin typeface="Tahoma"/>
                <a:cs typeface="Tahoma"/>
              </a:rPr>
              <a:t>.</a:t>
            </a:r>
            <a:endParaRPr lang="pt-BR" sz="1600" dirty="0">
              <a:latin typeface="Tahoma"/>
              <a:cs typeface="Tahoma"/>
            </a:endParaRPr>
          </a:p>
        </p:txBody>
      </p:sp>
      <p:sp>
        <p:nvSpPr>
          <p:cNvPr id="12" name="object 12"/>
          <p:cNvSpPr txBox="1"/>
          <p:nvPr/>
        </p:nvSpPr>
        <p:spPr>
          <a:xfrm>
            <a:off x="911875" y="8188031"/>
            <a:ext cx="6141085" cy="1342419"/>
          </a:xfrm>
          <a:prstGeom prst="rect">
            <a:avLst/>
          </a:prstGeom>
        </p:spPr>
        <p:txBody>
          <a:bodyPr vert="horz" wrap="square" lIns="0" tIns="12700" rIns="0" bIns="0" rtlCol="0">
            <a:spAutoFit/>
          </a:bodyPr>
          <a:lstStyle/>
          <a:p>
            <a:pPr marL="12700" marR="5080">
              <a:lnSpc>
                <a:spcPct val="90000"/>
              </a:lnSpc>
              <a:spcBef>
                <a:spcPts val="100"/>
              </a:spcBef>
            </a:pPr>
            <a:r>
              <a:rPr lang="pt-BR" sz="1600" spc="50" dirty="0">
                <a:latin typeface="Tahoma"/>
                <a:cs typeface="Tahoma"/>
              </a:rPr>
              <a:t>O nosso objetivo é duplo</a:t>
            </a:r>
            <a:r>
              <a:rPr lang="pt-BR" sz="1600" spc="55" dirty="0">
                <a:latin typeface="Tahoma"/>
                <a:cs typeface="Tahoma"/>
              </a:rPr>
              <a:t>.</a:t>
            </a:r>
            <a:r>
              <a:rPr lang="pt-BR" sz="1600" spc="-25" dirty="0">
                <a:latin typeface="Tahoma"/>
                <a:cs typeface="Tahoma"/>
              </a:rPr>
              <a:t> </a:t>
            </a:r>
            <a:r>
              <a:rPr lang="pt-BR" sz="1600" spc="50" dirty="0">
                <a:latin typeface="Tahoma"/>
                <a:cs typeface="Tahoma"/>
              </a:rPr>
              <a:t>Primeiro, fornecer ao setor em geral um rastreamento de referência em evolução robusto e em escala para garantir a integridade dos dados</a:t>
            </a:r>
            <a:r>
              <a:rPr lang="pt-BR" sz="1600" dirty="0">
                <a:latin typeface="Tahoma"/>
                <a:cs typeface="Tahoma"/>
              </a:rPr>
              <a:t>.</a:t>
            </a:r>
            <a:r>
              <a:rPr lang="pt-BR" sz="1600" spc="40" dirty="0">
                <a:latin typeface="Tahoma"/>
                <a:cs typeface="Tahoma"/>
              </a:rPr>
              <a:t> </a:t>
            </a:r>
            <a:r>
              <a:rPr lang="pt-BR" sz="1600" spc="70" dirty="0">
                <a:latin typeface="Tahoma"/>
                <a:cs typeface="Tahoma"/>
              </a:rPr>
              <a:t>Mas o poder real das referências atua no nível do profissional de marketing, permitindo que cada empresa defina as suas próprias metas e entenda os seus esforços específicos nessa área</a:t>
            </a:r>
            <a:r>
              <a:rPr lang="pt-BR" sz="1600" spc="-10" dirty="0">
                <a:latin typeface="Tahoma"/>
                <a:cs typeface="Tahoma"/>
              </a:rPr>
              <a:t>.</a:t>
            </a:r>
            <a:endParaRPr lang="pt-BR" sz="1600" dirty="0">
              <a:latin typeface="Tahoma"/>
              <a:cs typeface="Tahoma"/>
            </a:endParaRPr>
          </a:p>
        </p:txBody>
      </p:sp>
      <p:sp>
        <p:nvSpPr>
          <p:cNvPr id="18" name="object 18"/>
          <p:cNvSpPr txBox="1"/>
          <p:nvPr/>
        </p:nvSpPr>
        <p:spPr>
          <a:xfrm>
            <a:off x="13411200" y="2008533"/>
            <a:ext cx="4445151" cy="1992853"/>
          </a:xfrm>
          <a:prstGeom prst="rect">
            <a:avLst/>
          </a:prstGeom>
        </p:spPr>
        <p:txBody>
          <a:bodyPr vert="horz" wrap="square" lIns="0" tIns="12700" rIns="0" bIns="0" rtlCol="0">
            <a:spAutoFit/>
          </a:bodyPr>
          <a:lstStyle/>
          <a:p>
            <a:pPr marL="12700" marR="5080">
              <a:lnSpc>
                <a:spcPct val="100000"/>
              </a:lnSpc>
              <a:spcBef>
                <a:spcPts val="100"/>
              </a:spcBef>
            </a:pPr>
            <a:r>
              <a:rPr lang="pt-BR" sz="2400" b="1" spc="-45">
                <a:solidFill>
                  <a:srgbClr val="FFFFFF"/>
                </a:solidFill>
                <a:latin typeface="Tahoma"/>
                <a:cs typeface="Tahoma"/>
              </a:rPr>
              <a:t>Aos nossos prezados clientes pelo mundo:</a:t>
            </a:r>
            <a:endParaRPr lang="pt-BR" sz="2400">
              <a:latin typeface="Tahoma"/>
              <a:cs typeface="Tahoma"/>
            </a:endParaRPr>
          </a:p>
          <a:p>
            <a:pPr marL="12700" marR="50165">
              <a:lnSpc>
                <a:spcPct val="100000"/>
              </a:lnSpc>
              <a:spcBef>
                <a:spcPts val="1950"/>
              </a:spcBef>
            </a:pPr>
            <a:r>
              <a:rPr lang="pt-BR" sz="1600" spc="65">
                <a:solidFill>
                  <a:srgbClr val="FFFFFF"/>
                </a:solidFill>
                <a:latin typeface="Tahoma"/>
                <a:cs typeface="Tahoma"/>
              </a:rPr>
              <a:t>Entre em contato conosco hoje mesmo para explorar como o seu criativo de anúncio em vídeo se compara e difere em relação a estas referências de diversidade de público</a:t>
            </a:r>
            <a:r>
              <a:rPr lang="pt-BR" sz="1600" spc="45">
                <a:solidFill>
                  <a:srgbClr val="FFFFFF"/>
                </a:solidFill>
                <a:latin typeface="Tahoma"/>
                <a:cs typeface="Tahoma"/>
              </a:rPr>
              <a:t>.</a:t>
            </a:r>
            <a:endParaRPr lang="pt-BR" sz="1600">
              <a:latin typeface="Tahoma"/>
              <a:cs typeface="Tahoma"/>
            </a:endParaRPr>
          </a:p>
        </p:txBody>
      </p:sp>
      <p:sp>
        <p:nvSpPr>
          <p:cNvPr id="19" name="object 19"/>
          <p:cNvSpPr txBox="1"/>
          <p:nvPr/>
        </p:nvSpPr>
        <p:spPr>
          <a:xfrm>
            <a:off x="13452975" y="4207156"/>
            <a:ext cx="1253625" cy="259045"/>
          </a:xfrm>
          <a:prstGeom prst="rect">
            <a:avLst/>
          </a:prstGeom>
        </p:spPr>
        <p:txBody>
          <a:bodyPr vert="horz" wrap="square" lIns="0" tIns="12700" rIns="0" bIns="0" rtlCol="0">
            <a:spAutoFit/>
          </a:bodyPr>
          <a:lstStyle/>
          <a:p>
            <a:pPr marL="12700">
              <a:lnSpc>
                <a:spcPct val="100000"/>
              </a:lnSpc>
              <a:spcBef>
                <a:spcPts val="100"/>
              </a:spcBef>
            </a:pPr>
            <a:r>
              <a:rPr lang="pt-BR" sz="1600" b="1" u="sng" spc="50" dirty="0">
                <a:solidFill>
                  <a:srgbClr val="F2C68C"/>
                </a:solidFill>
                <a:uFill>
                  <a:solidFill>
                    <a:srgbClr val="FFC600"/>
                  </a:solidFill>
                </a:uFill>
                <a:latin typeface="Tahoma"/>
                <a:cs typeface="Tahoma"/>
              </a:rPr>
              <a:t>Saiba mais</a:t>
            </a:r>
            <a:endParaRPr lang="pt-BR" sz="1600" b="1" u="sng" dirty="0">
              <a:solidFill>
                <a:srgbClr val="F2C68C"/>
              </a:solidFill>
              <a:latin typeface="Tahoma"/>
              <a:cs typeface="Tahoma"/>
            </a:endParaRPr>
          </a:p>
        </p:txBody>
      </p:sp>
      <p:grpSp>
        <p:nvGrpSpPr>
          <p:cNvPr id="20" name="object 20"/>
          <p:cNvGrpSpPr/>
          <p:nvPr/>
        </p:nvGrpSpPr>
        <p:grpSpPr>
          <a:xfrm>
            <a:off x="13390484" y="4126318"/>
            <a:ext cx="4138929" cy="6035040"/>
            <a:chOff x="13390484" y="4126318"/>
            <a:chExt cx="4138929" cy="6035040"/>
          </a:xfrm>
        </p:grpSpPr>
        <p:pic>
          <p:nvPicPr>
            <p:cNvPr id="21" name="object 21"/>
            <p:cNvPicPr/>
            <p:nvPr/>
          </p:nvPicPr>
          <p:blipFill>
            <a:blip r:embed="rId4" cstate="print"/>
            <a:stretch>
              <a:fillRect/>
            </a:stretch>
          </p:blipFill>
          <p:spPr>
            <a:xfrm>
              <a:off x="13390485" y="6725111"/>
              <a:ext cx="665399" cy="665399"/>
            </a:xfrm>
            <a:prstGeom prst="rect">
              <a:avLst/>
            </a:prstGeom>
          </p:spPr>
        </p:pic>
        <p:pic>
          <p:nvPicPr>
            <p:cNvPr id="22" name="object 22"/>
            <p:cNvPicPr/>
            <p:nvPr/>
          </p:nvPicPr>
          <p:blipFill>
            <a:blip r:embed="rId5" cstate="print"/>
            <a:stretch>
              <a:fillRect/>
            </a:stretch>
          </p:blipFill>
          <p:spPr>
            <a:xfrm>
              <a:off x="13390484" y="5364900"/>
              <a:ext cx="665399" cy="665399"/>
            </a:xfrm>
            <a:prstGeom prst="rect">
              <a:avLst/>
            </a:prstGeom>
          </p:spPr>
        </p:pic>
        <p:pic>
          <p:nvPicPr>
            <p:cNvPr id="23" name="object 23"/>
            <p:cNvPicPr/>
            <p:nvPr/>
          </p:nvPicPr>
          <p:blipFill>
            <a:blip r:embed="rId6" cstate="print"/>
            <a:stretch>
              <a:fillRect/>
            </a:stretch>
          </p:blipFill>
          <p:spPr>
            <a:xfrm>
              <a:off x="14518770" y="4126318"/>
              <a:ext cx="457199" cy="457199"/>
            </a:xfrm>
            <a:prstGeom prst="rect">
              <a:avLst/>
            </a:prstGeom>
          </p:spPr>
        </p:pic>
        <p:pic>
          <p:nvPicPr>
            <p:cNvPr id="24" name="object 24">
              <a:hlinkClick r:id="rId2"/>
            </p:cNvPr>
            <p:cNvPicPr/>
            <p:nvPr/>
          </p:nvPicPr>
          <p:blipFill>
            <a:blip r:embed="rId3" cstate="print"/>
            <a:stretch>
              <a:fillRect/>
            </a:stretch>
          </p:blipFill>
          <p:spPr>
            <a:xfrm>
              <a:off x="15143935" y="9373942"/>
              <a:ext cx="2385465" cy="787200"/>
            </a:xfrm>
            <a:prstGeom prst="rect">
              <a:avLst/>
            </a:prstGeom>
          </p:spPr>
        </p:pic>
      </p:grpSp>
      <p:sp>
        <p:nvSpPr>
          <p:cNvPr id="25" name="object 25"/>
          <p:cNvSpPr txBox="1"/>
          <p:nvPr/>
        </p:nvSpPr>
        <p:spPr>
          <a:xfrm>
            <a:off x="14313075" y="6671212"/>
            <a:ext cx="3601909" cy="751488"/>
          </a:xfrm>
          <a:prstGeom prst="rect">
            <a:avLst/>
          </a:prstGeom>
        </p:spPr>
        <p:txBody>
          <a:bodyPr vert="horz" wrap="square" lIns="0" tIns="12700" rIns="0" bIns="0" rtlCol="0">
            <a:spAutoFit/>
          </a:bodyPr>
          <a:lstStyle/>
          <a:p>
            <a:pPr marL="12700">
              <a:lnSpc>
                <a:spcPct val="100000"/>
              </a:lnSpc>
              <a:spcBef>
                <a:spcPts val="100"/>
              </a:spcBef>
            </a:pPr>
            <a:r>
              <a:rPr lang="pt-BR" sz="1600" b="1" spc="-40" dirty="0">
                <a:solidFill>
                  <a:srgbClr val="FFFFFF"/>
                </a:solidFill>
                <a:latin typeface="Tahoma"/>
                <a:cs typeface="Tahoma"/>
              </a:rPr>
              <a:t>Andrew</a:t>
            </a:r>
            <a:r>
              <a:rPr lang="pt-BR" sz="1600" b="1" spc="-70" dirty="0">
                <a:solidFill>
                  <a:srgbClr val="FFFFFF"/>
                </a:solidFill>
                <a:latin typeface="Tahoma"/>
                <a:cs typeface="Tahoma"/>
              </a:rPr>
              <a:t> </a:t>
            </a:r>
            <a:r>
              <a:rPr lang="pt-BR" sz="1600" b="1" spc="-20" dirty="0">
                <a:solidFill>
                  <a:srgbClr val="FFFFFF"/>
                </a:solidFill>
                <a:latin typeface="Tahoma"/>
                <a:cs typeface="Tahoma"/>
              </a:rPr>
              <a:t>Blake</a:t>
            </a:r>
            <a:endParaRPr lang="pt-BR" sz="1600" dirty="0">
              <a:latin typeface="Tahoma"/>
              <a:cs typeface="Tahoma"/>
            </a:endParaRPr>
          </a:p>
          <a:p>
            <a:pPr marL="12700" marR="5080">
              <a:lnSpc>
                <a:spcPct val="100000"/>
              </a:lnSpc>
            </a:pPr>
            <a:r>
              <a:rPr lang="pt-BR" sz="1600" spc="75" dirty="0">
                <a:solidFill>
                  <a:srgbClr val="FFFFFF"/>
                </a:solidFill>
                <a:latin typeface="Tahoma"/>
                <a:cs typeface="Tahoma"/>
              </a:rPr>
              <a:t>Diretor de Produtos, Analítica e IA </a:t>
            </a:r>
            <a:r>
              <a:rPr lang="pt-BR" sz="1600" u="sng" spc="80" dirty="0">
                <a:solidFill>
                  <a:schemeClr val="bg1"/>
                </a:solidFill>
                <a:uFill>
                  <a:solidFill>
                    <a:srgbClr val="FFFFFF"/>
                  </a:solidFill>
                </a:uFill>
                <a:latin typeface="Tahoma"/>
                <a:cs typeface="Tahoma"/>
              </a:rPr>
              <a:t>Entre em contato</a:t>
            </a:r>
            <a:endParaRPr lang="pt-BR" sz="1600" u="sng" dirty="0">
              <a:solidFill>
                <a:schemeClr val="bg1"/>
              </a:solidFill>
              <a:latin typeface="Tahoma"/>
              <a:cs typeface="Tahoma"/>
            </a:endParaRPr>
          </a:p>
        </p:txBody>
      </p:sp>
      <p:sp>
        <p:nvSpPr>
          <p:cNvPr id="28" name="object 28"/>
          <p:cNvSpPr txBox="1">
            <a:spLocks noGrp="1"/>
          </p:cNvSpPr>
          <p:nvPr>
            <p:ph type="ftr" sz="quarter" idx="5"/>
          </p:nvPr>
        </p:nvSpPr>
        <p:spPr>
          <a:xfrm>
            <a:off x="895575" y="9623891"/>
            <a:ext cx="4615772"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
        <p:nvSpPr>
          <p:cNvPr id="29" name="object 29"/>
          <p:cNvSpPr txBox="1">
            <a:spLocks noGrp="1"/>
          </p:cNvSpPr>
          <p:nvPr>
            <p:ph type="sldNum" sz="quarter" idx="7"/>
          </p:nvPr>
        </p:nvSpPr>
        <p:spPr>
          <a:prstGeom prst="rect">
            <a:avLst/>
          </a:prstGeom>
        </p:spPr>
        <p:txBody>
          <a:bodyPr vert="horz" wrap="square" lIns="0" tIns="7620" rIns="0" bIns="0" rtlCol="0">
            <a:spAutoFit/>
          </a:bodyPr>
          <a:lstStyle/>
          <a:p>
            <a:pPr marL="74930">
              <a:lnSpc>
                <a:spcPct val="100000"/>
              </a:lnSpc>
              <a:spcBef>
                <a:spcPts val="60"/>
              </a:spcBef>
            </a:pPr>
            <a:fld id="{81D60167-4931-47E6-BA6A-407CBD079E47}" type="slidenum">
              <a:rPr spc="70"/>
              <a:t>3</a:t>
            </a:fld>
            <a:endParaRPr spc="70"/>
          </a:p>
        </p:txBody>
      </p:sp>
      <p:sp>
        <p:nvSpPr>
          <p:cNvPr id="26" name="object 26"/>
          <p:cNvSpPr txBox="1"/>
          <p:nvPr/>
        </p:nvSpPr>
        <p:spPr>
          <a:xfrm>
            <a:off x="14313075" y="5311012"/>
            <a:ext cx="2527125" cy="751488"/>
          </a:xfrm>
          <a:prstGeom prst="rect">
            <a:avLst/>
          </a:prstGeom>
        </p:spPr>
        <p:txBody>
          <a:bodyPr vert="horz" wrap="square" lIns="0" tIns="12700" rIns="0" bIns="0" rtlCol="0">
            <a:spAutoFit/>
          </a:bodyPr>
          <a:lstStyle/>
          <a:p>
            <a:pPr marL="12700" marR="5080">
              <a:lnSpc>
                <a:spcPct val="100000"/>
              </a:lnSpc>
              <a:spcBef>
                <a:spcPts val="100"/>
              </a:spcBef>
            </a:pPr>
            <a:r>
              <a:rPr lang="pt-BR" sz="1600" b="1" spc="-50" dirty="0">
                <a:solidFill>
                  <a:srgbClr val="FFFFFF"/>
                </a:solidFill>
                <a:latin typeface="Tahoma"/>
                <a:cs typeface="Tahoma"/>
              </a:rPr>
              <a:t>Melinda</a:t>
            </a:r>
            <a:r>
              <a:rPr lang="pt-BR" sz="1600" b="1" spc="-10" dirty="0">
                <a:solidFill>
                  <a:srgbClr val="FFFFFF"/>
                </a:solidFill>
                <a:latin typeface="Tahoma"/>
                <a:cs typeface="Tahoma"/>
              </a:rPr>
              <a:t> </a:t>
            </a:r>
            <a:r>
              <a:rPr lang="pt-BR" sz="1600" b="1" spc="-10" dirty="0" err="1">
                <a:solidFill>
                  <a:srgbClr val="FFFFFF"/>
                </a:solidFill>
                <a:latin typeface="Tahoma"/>
                <a:cs typeface="Tahoma"/>
              </a:rPr>
              <a:t>McLaughlin</a:t>
            </a:r>
            <a:r>
              <a:rPr lang="pt-BR" sz="1600" b="1" spc="-10" dirty="0">
                <a:solidFill>
                  <a:srgbClr val="FFFFFF"/>
                </a:solidFill>
                <a:latin typeface="Tahoma"/>
                <a:cs typeface="Tahoma"/>
              </a:rPr>
              <a:t> </a:t>
            </a:r>
            <a:r>
              <a:rPr lang="pt-BR" sz="1600" spc="75" dirty="0">
                <a:solidFill>
                  <a:srgbClr val="FFFFFF"/>
                </a:solidFill>
                <a:latin typeface="Tahoma"/>
                <a:cs typeface="Tahoma"/>
              </a:rPr>
              <a:t>Diretora de Marketing </a:t>
            </a:r>
            <a:r>
              <a:rPr lang="pt-BR" sz="1600" u="sng" spc="80" dirty="0">
                <a:solidFill>
                  <a:schemeClr val="bg1"/>
                </a:solidFill>
                <a:uFill>
                  <a:solidFill>
                    <a:srgbClr val="FFFFFF"/>
                  </a:solidFill>
                </a:uFill>
                <a:latin typeface="Tahoma"/>
                <a:cs typeface="Tahoma"/>
              </a:rPr>
              <a:t>Entre em contato</a:t>
            </a:r>
            <a:endParaRPr lang="pt-BR" sz="1600" u="sng" dirty="0">
              <a:solidFill>
                <a:schemeClr val="bg1"/>
              </a:solidFill>
              <a:latin typeface="Tahoma"/>
              <a:cs typeface="Tahoma"/>
            </a:endParaRPr>
          </a:p>
        </p:txBody>
      </p:sp>
      <p:sp>
        <p:nvSpPr>
          <p:cNvPr id="27" name="object 27"/>
          <p:cNvSpPr txBox="1">
            <a:spLocks noGrp="1"/>
          </p:cNvSpPr>
          <p:nvPr>
            <p:ph type="title"/>
          </p:nvPr>
        </p:nvSpPr>
        <p:spPr>
          <a:xfrm>
            <a:off x="878572" y="341980"/>
            <a:ext cx="3502025" cy="756920"/>
          </a:xfrm>
          <a:prstGeom prst="rect">
            <a:avLst/>
          </a:prstGeom>
        </p:spPr>
        <p:txBody>
          <a:bodyPr vert="horz" wrap="square" lIns="0" tIns="12700" rIns="0" bIns="0" rtlCol="0">
            <a:spAutoFit/>
          </a:bodyPr>
          <a:lstStyle/>
          <a:p>
            <a:pPr marL="12700">
              <a:lnSpc>
                <a:spcPct val="100000"/>
              </a:lnSpc>
              <a:spcBef>
                <a:spcPts val="100"/>
              </a:spcBef>
            </a:pPr>
            <a:r>
              <a:rPr lang="pt-BR" sz="4800" spc="95"/>
              <a:t>Introdução</a:t>
            </a:r>
            <a:endParaRPr lang="pt-BR" sz="4800"/>
          </a:p>
        </p:txBody>
      </p:sp>
      <p:sp>
        <p:nvSpPr>
          <p:cNvPr id="30" name="object 10">
            <a:extLst>
              <a:ext uri="{FF2B5EF4-FFF2-40B4-BE49-F238E27FC236}">
                <a16:creationId xmlns:a16="http://schemas.microsoft.com/office/drawing/2014/main" id="{1A61287E-B073-BCED-3D9D-EC0353B9CD98}"/>
              </a:ext>
            </a:extLst>
          </p:cNvPr>
          <p:cNvSpPr txBox="1"/>
          <p:nvPr/>
        </p:nvSpPr>
        <p:spPr>
          <a:xfrm>
            <a:off x="7419975" y="1104900"/>
            <a:ext cx="4942840" cy="1778436"/>
          </a:xfrm>
          <a:prstGeom prst="rect">
            <a:avLst/>
          </a:prstGeom>
        </p:spPr>
        <p:txBody>
          <a:bodyPr vert="horz" wrap="square" lIns="0" tIns="7620" rIns="0" bIns="0" rtlCol="0">
            <a:spAutoFit/>
          </a:bodyPr>
          <a:lstStyle/>
          <a:p>
            <a:pPr marL="12700" marR="281940">
              <a:lnSpc>
                <a:spcPct val="104200"/>
              </a:lnSpc>
              <a:spcBef>
                <a:spcPts val="60"/>
              </a:spcBef>
            </a:pPr>
            <a:r>
              <a:rPr lang="pt-BR" sz="1600" spc="75">
                <a:latin typeface="Tahoma"/>
                <a:cs typeface="Tahoma"/>
              </a:rPr>
              <a:t>Este é apenas o começo</a:t>
            </a:r>
            <a:r>
              <a:rPr lang="pt-BR" sz="1600" spc="60">
                <a:latin typeface="Tahoma"/>
                <a:cs typeface="Tahoma"/>
              </a:rPr>
              <a:t>.</a:t>
            </a:r>
            <a:r>
              <a:rPr lang="pt-BR" sz="1600" spc="35">
                <a:latin typeface="Tahoma"/>
                <a:cs typeface="Tahoma"/>
              </a:rPr>
              <a:t> </a:t>
            </a:r>
            <a:r>
              <a:rPr lang="pt-BR" sz="1600" spc="55">
                <a:latin typeface="Tahoma"/>
                <a:cs typeface="Tahoma"/>
              </a:rPr>
              <a:t>Além das principais métricas vistas neste relatório de referências, nosso plano futuro inclui a exploração de novas áreas, tais como a </a:t>
            </a:r>
            <a:r>
              <a:rPr lang="pt-BR" sz="1600" spc="-30">
                <a:latin typeface="Tahoma"/>
                <a:cs typeface="Tahoma"/>
              </a:rPr>
              <a:t>análise da diversidade dos atores principais vs. aquela dos extras, além de relatórios precisos sobre características adicionais, tais como tipo de corpo e a presença de deficientes</a:t>
            </a:r>
            <a:r>
              <a:rPr lang="pt-BR" sz="1600" spc="45">
                <a:latin typeface="Tahoma"/>
                <a:cs typeface="Tahoma"/>
              </a:rPr>
              <a:t>.</a:t>
            </a:r>
            <a:endParaRPr lang="pt-BR" sz="1600">
              <a:latin typeface="Tahoma"/>
              <a:cs typeface="Tahoma"/>
            </a:endParaRPr>
          </a:p>
        </p:txBody>
      </p:sp>
      <p:sp>
        <p:nvSpPr>
          <p:cNvPr id="31" name="object 11">
            <a:extLst>
              <a:ext uri="{FF2B5EF4-FFF2-40B4-BE49-F238E27FC236}">
                <a16:creationId xmlns:a16="http://schemas.microsoft.com/office/drawing/2014/main" id="{DCD8B08E-081D-8FB6-5C8B-640E5D4EBCEB}"/>
              </a:ext>
            </a:extLst>
          </p:cNvPr>
          <p:cNvSpPr txBox="1"/>
          <p:nvPr/>
        </p:nvSpPr>
        <p:spPr>
          <a:xfrm>
            <a:off x="7419975" y="3162300"/>
            <a:ext cx="5153025" cy="2828467"/>
          </a:xfrm>
          <a:prstGeom prst="rect">
            <a:avLst/>
          </a:prstGeom>
        </p:spPr>
        <p:txBody>
          <a:bodyPr vert="horz" wrap="square" lIns="0" tIns="7620" rIns="0" bIns="0" rtlCol="0">
            <a:spAutoFit/>
          </a:bodyPr>
          <a:lstStyle/>
          <a:p>
            <a:pPr marL="12700" marR="309880">
              <a:lnSpc>
                <a:spcPct val="104200"/>
              </a:lnSpc>
              <a:spcBef>
                <a:spcPts val="60"/>
              </a:spcBef>
            </a:pPr>
            <a:r>
              <a:rPr lang="pt-BR" sz="1600" spc="65" dirty="0">
                <a:latin typeface="Tahoma"/>
                <a:cs typeface="Tahoma"/>
              </a:rPr>
              <a:t>Marketing é a arte da persuasão e da ressonância</a:t>
            </a:r>
            <a:r>
              <a:rPr lang="pt-BR" sz="1600" spc="50" dirty="0">
                <a:latin typeface="Tahoma"/>
                <a:cs typeface="Tahoma"/>
              </a:rPr>
              <a:t>.</a:t>
            </a:r>
            <a:r>
              <a:rPr lang="pt-BR" sz="1600" spc="-30" dirty="0">
                <a:latin typeface="Tahoma"/>
                <a:cs typeface="Tahoma"/>
              </a:rPr>
              <a:t> </a:t>
            </a:r>
            <a:r>
              <a:rPr lang="pt-BR" sz="1600" spc="70" dirty="0">
                <a:latin typeface="Tahoma"/>
                <a:cs typeface="Tahoma"/>
              </a:rPr>
              <a:t>A magia de contar histórias está longe de seguir uma fórmula</a:t>
            </a:r>
            <a:r>
              <a:rPr lang="pt-BR" sz="1600" spc="60" dirty="0">
                <a:latin typeface="Tahoma"/>
                <a:cs typeface="Tahoma"/>
              </a:rPr>
              <a:t>, mas parte dela abrange as maravilhas da diversidade</a:t>
            </a:r>
            <a:r>
              <a:rPr lang="pt-BR" sz="1600" spc="-15" dirty="0">
                <a:latin typeface="Tahoma"/>
                <a:cs typeface="Tahoma"/>
              </a:rPr>
              <a:t> e das oportunidades que ela apresenta. </a:t>
            </a:r>
          </a:p>
          <a:p>
            <a:pPr marL="12700" marR="309880">
              <a:lnSpc>
                <a:spcPct val="104200"/>
              </a:lnSpc>
              <a:spcBef>
                <a:spcPts val="60"/>
              </a:spcBef>
            </a:pPr>
            <a:endParaRPr lang="pt-BR" sz="1600" spc="-15" dirty="0">
              <a:latin typeface="Tahoma"/>
              <a:cs typeface="Tahoma"/>
            </a:endParaRPr>
          </a:p>
          <a:p>
            <a:pPr marL="12700" marR="309880">
              <a:lnSpc>
                <a:spcPct val="104200"/>
              </a:lnSpc>
              <a:spcBef>
                <a:spcPts val="60"/>
              </a:spcBef>
            </a:pPr>
            <a:r>
              <a:rPr lang="pt-BR" sz="1600" spc="65" dirty="0">
                <a:latin typeface="Tahoma"/>
                <a:cs typeface="Tahoma"/>
              </a:rPr>
              <a:t>O que os consumidores veem e escutam hoje</a:t>
            </a:r>
            <a:r>
              <a:rPr lang="pt-BR" sz="1600" spc="75" dirty="0">
                <a:latin typeface="Tahoma"/>
                <a:cs typeface="Tahoma"/>
              </a:rPr>
              <a:t>?</a:t>
            </a:r>
            <a:r>
              <a:rPr lang="pt-BR" sz="1600" spc="-30" dirty="0">
                <a:latin typeface="Tahoma"/>
                <a:cs typeface="Tahoma"/>
              </a:rPr>
              <a:t> </a:t>
            </a:r>
            <a:r>
              <a:rPr lang="pt-BR" sz="1600" spc="100" dirty="0">
                <a:latin typeface="Tahoma"/>
                <a:cs typeface="Tahoma"/>
              </a:rPr>
              <a:t>Como isso mudou nos últimos 4 anos</a:t>
            </a:r>
            <a:r>
              <a:rPr lang="pt-BR" sz="1600" spc="55" dirty="0">
                <a:latin typeface="Tahoma"/>
                <a:cs typeface="Tahoma"/>
              </a:rPr>
              <a:t>? </a:t>
            </a:r>
            <a:r>
              <a:rPr lang="pt-BR" sz="1600" spc="100" dirty="0">
                <a:latin typeface="Tahoma"/>
                <a:cs typeface="Tahoma"/>
              </a:rPr>
              <a:t>Como as suas histórias de marca únicas parecem e soam comparadas a estes dados de linha de base</a:t>
            </a:r>
            <a:r>
              <a:rPr lang="pt-BR" sz="1600" spc="65" dirty="0">
                <a:latin typeface="Tahoma"/>
                <a:cs typeface="Tahoma"/>
              </a:rPr>
              <a:t>?</a:t>
            </a:r>
            <a:endParaRPr lang="pt-BR" sz="1600" dirty="0">
              <a:latin typeface="Tahoma"/>
              <a:cs typeface="Tahoma"/>
            </a:endParaRPr>
          </a:p>
        </p:txBody>
      </p:sp>
      <p:sp>
        <p:nvSpPr>
          <p:cNvPr id="32" name="object 12">
            <a:extLst>
              <a:ext uri="{FF2B5EF4-FFF2-40B4-BE49-F238E27FC236}">
                <a16:creationId xmlns:a16="http://schemas.microsoft.com/office/drawing/2014/main" id="{286F42A8-9879-8E32-3939-104AFB6A40E2}"/>
              </a:ext>
            </a:extLst>
          </p:cNvPr>
          <p:cNvSpPr txBox="1"/>
          <p:nvPr/>
        </p:nvSpPr>
        <p:spPr>
          <a:xfrm>
            <a:off x="7419975" y="6286500"/>
            <a:ext cx="4770120" cy="1714700"/>
          </a:xfrm>
          <a:prstGeom prst="rect">
            <a:avLst/>
          </a:prstGeom>
        </p:spPr>
        <p:txBody>
          <a:bodyPr vert="horz" wrap="square" lIns="0" tIns="7620" rIns="0" bIns="0" rtlCol="0">
            <a:spAutoFit/>
          </a:bodyPr>
          <a:lstStyle/>
          <a:p>
            <a:pPr marL="12700" marR="5080">
              <a:lnSpc>
                <a:spcPct val="104200"/>
              </a:lnSpc>
              <a:spcBef>
                <a:spcPts val="60"/>
              </a:spcBef>
            </a:pPr>
            <a:r>
              <a:rPr lang="pt-BR" sz="1600" spc="55" dirty="0">
                <a:latin typeface="Tahoma"/>
                <a:cs typeface="Tahoma"/>
              </a:rPr>
              <a:t>Apresentamos estes dados para a interpretação do setor global na definição de objetivos futuros.</a:t>
            </a:r>
            <a:r>
              <a:rPr lang="pt-BR" sz="1600" spc="-25" dirty="0">
                <a:latin typeface="Tahoma"/>
                <a:cs typeface="Tahoma"/>
              </a:rPr>
              <a:t> </a:t>
            </a:r>
            <a:r>
              <a:rPr lang="pt-BR" sz="1600" spc="55" dirty="0">
                <a:latin typeface="Tahoma"/>
                <a:cs typeface="Tahoma"/>
              </a:rPr>
              <a:t>Estamos orgulhosos de levar o marketing adiante neste setor crítico</a:t>
            </a:r>
            <a:r>
              <a:rPr lang="pt-BR" sz="1600" spc="-20" dirty="0">
                <a:latin typeface="Tahoma"/>
                <a:cs typeface="Tahoma"/>
              </a:rPr>
              <a:t>.</a:t>
            </a:r>
            <a:endParaRPr lang="pt-BR" sz="1600" dirty="0">
              <a:latin typeface="Tahoma"/>
              <a:cs typeface="Tahoma"/>
            </a:endParaRPr>
          </a:p>
          <a:p>
            <a:pPr marL="12700" marR="365125">
              <a:lnSpc>
                <a:spcPct val="104200"/>
              </a:lnSpc>
              <a:spcBef>
                <a:spcPts val="1485"/>
              </a:spcBef>
            </a:pPr>
            <a:r>
              <a:rPr lang="pt-BR" sz="1600" b="1" spc="-30" dirty="0">
                <a:latin typeface="Tahoma"/>
                <a:cs typeface="Tahoma"/>
              </a:rPr>
              <a:t>Divulgação é sempre bem-vinda e estamos ansiosos para falar</a:t>
            </a:r>
            <a:r>
              <a:rPr lang="pt-BR" sz="1600" b="1" spc="-10" dirty="0">
                <a:latin typeface="Tahoma"/>
                <a:cs typeface="Tahoma"/>
              </a:rPr>
              <a:t>.</a:t>
            </a:r>
            <a:endParaRPr lang="pt-BR" sz="1600" dirty="0">
              <a:latin typeface="Tahoma"/>
              <a:cs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726000" y="1629387"/>
            <a:ext cx="9587230" cy="5583555"/>
            <a:chOff x="6726000" y="1629387"/>
            <a:chExt cx="9587230" cy="5583555"/>
          </a:xfrm>
        </p:grpSpPr>
        <p:sp>
          <p:nvSpPr>
            <p:cNvPr id="3" name="object 3"/>
            <p:cNvSpPr/>
            <p:nvPr/>
          </p:nvSpPr>
          <p:spPr>
            <a:xfrm>
              <a:off x="9098150" y="1634150"/>
              <a:ext cx="7209790" cy="3686810"/>
            </a:xfrm>
            <a:custGeom>
              <a:avLst/>
              <a:gdLst/>
              <a:ahLst/>
              <a:cxnLst/>
              <a:rect l="l" t="t" r="r" b="b"/>
              <a:pathLst>
                <a:path w="7209790" h="3686810">
                  <a:moveTo>
                    <a:pt x="7209724" y="3686399"/>
                  </a:moveTo>
                  <a:lnTo>
                    <a:pt x="7209724" y="0"/>
                  </a:lnTo>
                </a:path>
                <a:path w="7209790" h="3686810">
                  <a:moveTo>
                    <a:pt x="0" y="2172599"/>
                  </a:moveTo>
                  <a:lnTo>
                    <a:pt x="0" y="9899"/>
                  </a:lnTo>
                </a:path>
              </a:pathLst>
            </a:custGeom>
            <a:ln w="9524">
              <a:solidFill>
                <a:srgbClr val="595959"/>
              </a:solidFill>
            </a:ln>
          </p:spPr>
          <p:txBody>
            <a:bodyPr wrap="square" lIns="0" tIns="0" rIns="0" bIns="0" rtlCol="0"/>
            <a:lstStyle/>
            <a:p>
              <a:endParaRPr/>
            </a:p>
          </p:txBody>
        </p:sp>
        <p:sp>
          <p:nvSpPr>
            <p:cNvPr id="4" name="object 4"/>
            <p:cNvSpPr/>
            <p:nvPr/>
          </p:nvSpPr>
          <p:spPr>
            <a:xfrm>
              <a:off x="8436425" y="2546053"/>
              <a:ext cx="4451350" cy="3044190"/>
            </a:xfrm>
            <a:custGeom>
              <a:avLst/>
              <a:gdLst/>
              <a:ahLst/>
              <a:cxnLst/>
              <a:rect l="l" t="t" r="r" b="b"/>
              <a:pathLst>
                <a:path w="4451350" h="3044190">
                  <a:moveTo>
                    <a:pt x="4439555" y="3037224"/>
                  </a:moveTo>
                  <a:lnTo>
                    <a:pt x="4439555" y="9611"/>
                  </a:lnTo>
                  <a:lnTo>
                    <a:pt x="4032455" y="9611"/>
                  </a:lnTo>
                  <a:lnTo>
                    <a:pt x="4032455" y="7824"/>
                  </a:lnTo>
                </a:path>
                <a:path w="4451350" h="3044190">
                  <a:moveTo>
                    <a:pt x="4450742" y="3044019"/>
                  </a:moveTo>
                  <a:lnTo>
                    <a:pt x="4039142" y="3044019"/>
                  </a:lnTo>
                </a:path>
                <a:path w="4451350" h="3044190">
                  <a:moveTo>
                    <a:pt x="2933979" y="6795"/>
                  </a:moveTo>
                  <a:lnTo>
                    <a:pt x="2933979" y="3034408"/>
                  </a:lnTo>
                  <a:lnTo>
                    <a:pt x="3341079" y="3034408"/>
                  </a:lnTo>
                  <a:lnTo>
                    <a:pt x="3341079" y="3036195"/>
                  </a:lnTo>
                </a:path>
                <a:path w="4451350" h="3044190">
                  <a:moveTo>
                    <a:pt x="2922792" y="0"/>
                  </a:moveTo>
                  <a:lnTo>
                    <a:pt x="3334392" y="0"/>
                  </a:lnTo>
                </a:path>
                <a:path w="4451350" h="3044190">
                  <a:moveTo>
                    <a:pt x="0" y="3025879"/>
                  </a:moveTo>
                  <a:lnTo>
                    <a:pt x="665099" y="3025879"/>
                  </a:lnTo>
                  <a:lnTo>
                    <a:pt x="665099" y="1668679"/>
                  </a:lnTo>
                </a:path>
              </a:pathLst>
            </a:custGeom>
            <a:ln w="19049">
              <a:solidFill>
                <a:srgbClr val="00B0B9"/>
              </a:solidFill>
            </a:ln>
          </p:spPr>
          <p:txBody>
            <a:bodyPr wrap="square" lIns="0" tIns="0" rIns="0" bIns="0" rtlCol="0"/>
            <a:lstStyle/>
            <a:p>
              <a:endParaRPr/>
            </a:p>
          </p:txBody>
        </p:sp>
        <p:sp>
          <p:nvSpPr>
            <p:cNvPr id="5" name="object 5"/>
            <p:cNvSpPr/>
            <p:nvPr/>
          </p:nvSpPr>
          <p:spPr>
            <a:xfrm>
              <a:off x="9070059" y="4128282"/>
              <a:ext cx="63500" cy="86995"/>
            </a:xfrm>
            <a:custGeom>
              <a:avLst/>
              <a:gdLst/>
              <a:ahLst/>
              <a:cxnLst/>
              <a:rect l="l" t="t" r="r" b="b"/>
              <a:pathLst>
                <a:path w="63500" h="86995">
                  <a:moveTo>
                    <a:pt x="62930" y="86450"/>
                  </a:moveTo>
                  <a:lnTo>
                    <a:pt x="31465" y="0"/>
                  </a:lnTo>
                  <a:lnTo>
                    <a:pt x="0" y="86450"/>
                  </a:lnTo>
                  <a:lnTo>
                    <a:pt x="62930" y="86450"/>
                  </a:lnTo>
                  <a:close/>
                </a:path>
              </a:pathLst>
            </a:custGeom>
            <a:ln w="19049">
              <a:solidFill>
                <a:srgbClr val="00B0B9"/>
              </a:solidFill>
            </a:ln>
          </p:spPr>
          <p:txBody>
            <a:bodyPr wrap="square" lIns="0" tIns="0" rIns="0" bIns="0" rtlCol="0"/>
            <a:lstStyle/>
            <a:p>
              <a:endParaRPr/>
            </a:p>
          </p:txBody>
        </p:sp>
        <p:sp>
          <p:nvSpPr>
            <p:cNvPr id="6" name="object 6"/>
            <p:cNvSpPr/>
            <p:nvPr/>
          </p:nvSpPr>
          <p:spPr>
            <a:xfrm>
              <a:off x="9110150" y="4067819"/>
              <a:ext cx="6230620" cy="1505585"/>
            </a:xfrm>
            <a:custGeom>
              <a:avLst/>
              <a:gdLst/>
              <a:ahLst/>
              <a:cxnLst/>
              <a:rect l="l" t="t" r="r" b="b"/>
              <a:pathLst>
                <a:path w="6230619" h="1505585">
                  <a:moveTo>
                    <a:pt x="0" y="0"/>
                  </a:moveTo>
                  <a:lnTo>
                    <a:pt x="6072162" y="0"/>
                  </a:lnTo>
                  <a:lnTo>
                    <a:pt x="6072162" y="1505399"/>
                  </a:lnTo>
                  <a:lnTo>
                    <a:pt x="6230099" y="1505399"/>
                  </a:lnTo>
                </a:path>
              </a:pathLst>
            </a:custGeom>
            <a:ln w="19049">
              <a:solidFill>
                <a:srgbClr val="00B0B9"/>
              </a:solidFill>
            </a:ln>
          </p:spPr>
          <p:txBody>
            <a:bodyPr wrap="square" lIns="0" tIns="0" rIns="0" bIns="0" rtlCol="0"/>
            <a:lstStyle/>
            <a:p>
              <a:endParaRPr/>
            </a:p>
          </p:txBody>
        </p:sp>
        <p:sp>
          <p:nvSpPr>
            <p:cNvPr id="7" name="object 7"/>
            <p:cNvSpPr/>
            <p:nvPr/>
          </p:nvSpPr>
          <p:spPr>
            <a:xfrm>
              <a:off x="15340250" y="5541754"/>
              <a:ext cx="86995" cy="63500"/>
            </a:xfrm>
            <a:custGeom>
              <a:avLst/>
              <a:gdLst/>
              <a:ahLst/>
              <a:cxnLst/>
              <a:rect l="l" t="t" r="r" b="b"/>
              <a:pathLst>
                <a:path w="86994" h="63500">
                  <a:moveTo>
                    <a:pt x="0" y="62930"/>
                  </a:moveTo>
                  <a:lnTo>
                    <a:pt x="86449" y="31465"/>
                  </a:lnTo>
                  <a:lnTo>
                    <a:pt x="0" y="0"/>
                  </a:lnTo>
                  <a:lnTo>
                    <a:pt x="0" y="62930"/>
                  </a:lnTo>
                  <a:close/>
                </a:path>
              </a:pathLst>
            </a:custGeom>
            <a:ln w="19049">
              <a:solidFill>
                <a:srgbClr val="00B0B9"/>
              </a:solidFill>
            </a:ln>
          </p:spPr>
          <p:txBody>
            <a:bodyPr wrap="square" lIns="0" tIns="0" rIns="0" bIns="0" rtlCol="0"/>
            <a:lstStyle/>
            <a:p>
              <a:endParaRPr/>
            </a:p>
          </p:txBody>
        </p:sp>
        <p:sp>
          <p:nvSpPr>
            <p:cNvPr id="8" name="object 8"/>
            <p:cNvSpPr/>
            <p:nvPr/>
          </p:nvSpPr>
          <p:spPr>
            <a:xfrm>
              <a:off x="8436425" y="5697783"/>
              <a:ext cx="665480" cy="1357630"/>
            </a:xfrm>
            <a:custGeom>
              <a:avLst/>
              <a:gdLst/>
              <a:ahLst/>
              <a:cxnLst/>
              <a:rect l="l" t="t" r="r" b="b"/>
              <a:pathLst>
                <a:path w="665479" h="1357629">
                  <a:moveTo>
                    <a:pt x="0" y="0"/>
                  </a:moveTo>
                  <a:lnTo>
                    <a:pt x="665099" y="0"/>
                  </a:lnTo>
                  <a:lnTo>
                    <a:pt x="665099" y="1357199"/>
                  </a:lnTo>
                </a:path>
              </a:pathLst>
            </a:custGeom>
            <a:ln w="19049">
              <a:solidFill>
                <a:srgbClr val="FF5722"/>
              </a:solidFill>
            </a:ln>
          </p:spPr>
          <p:txBody>
            <a:bodyPr wrap="square" lIns="0" tIns="0" rIns="0" bIns="0" rtlCol="0"/>
            <a:lstStyle/>
            <a:p>
              <a:endParaRPr/>
            </a:p>
          </p:txBody>
        </p:sp>
        <p:sp>
          <p:nvSpPr>
            <p:cNvPr id="9" name="object 9"/>
            <p:cNvSpPr/>
            <p:nvPr/>
          </p:nvSpPr>
          <p:spPr>
            <a:xfrm>
              <a:off x="9070059" y="7054982"/>
              <a:ext cx="63500" cy="86995"/>
            </a:xfrm>
            <a:custGeom>
              <a:avLst/>
              <a:gdLst/>
              <a:ahLst/>
              <a:cxnLst/>
              <a:rect l="l" t="t" r="r" b="b"/>
              <a:pathLst>
                <a:path w="63500" h="86995">
                  <a:moveTo>
                    <a:pt x="0" y="0"/>
                  </a:moveTo>
                  <a:lnTo>
                    <a:pt x="31465" y="86450"/>
                  </a:lnTo>
                  <a:lnTo>
                    <a:pt x="62930" y="0"/>
                  </a:lnTo>
                  <a:lnTo>
                    <a:pt x="0" y="0"/>
                  </a:lnTo>
                  <a:close/>
                </a:path>
              </a:pathLst>
            </a:custGeom>
            <a:ln w="19049">
              <a:solidFill>
                <a:srgbClr val="FF5722"/>
              </a:solidFill>
            </a:ln>
          </p:spPr>
          <p:txBody>
            <a:bodyPr wrap="square" lIns="0" tIns="0" rIns="0" bIns="0" rtlCol="0"/>
            <a:lstStyle/>
            <a:p>
              <a:endParaRPr/>
            </a:p>
          </p:txBody>
        </p:sp>
        <p:sp>
          <p:nvSpPr>
            <p:cNvPr id="10" name="object 10"/>
            <p:cNvSpPr/>
            <p:nvPr/>
          </p:nvSpPr>
          <p:spPr>
            <a:xfrm>
              <a:off x="9110150" y="5697794"/>
              <a:ext cx="6230620" cy="1505585"/>
            </a:xfrm>
            <a:custGeom>
              <a:avLst/>
              <a:gdLst/>
              <a:ahLst/>
              <a:cxnLst/>
              <a:rect l="l" t="t" r="r" b="b"/>
              <a:pathLst>
                <a:path w="6230619" h="1505584">
                  <a:moveTo>
                    <a:pt x="0" y="1505399"/>
                  </a:moveTo>
                  <a:lnTo>
                    <a:pt x="6072162" y="1505399"/>
                  </a:lnTo>
                  <a:lnTo>
                    <a:pt x="6072162" y="0"/>
                  </a:lnTo>
                  <a:lnTo>
                    <a:pt x="6230099" y="0"/>
                  </a:lnTo>
                </a:path>
              </a:pathLst>
            </a:custGeom>
            <a:ln w="19049">
              <a:solidFill>
                <a:srgbClr val="FF5722"/>
              </a:solidFill>
            </a:ln>
          </p:spPr>
          <p:txBody>
            <a:bodyPr wrap="square" lIns="0" tIns="0" rIns="0" bIns="0" rtlCol="0"/>
            <a:lstStyle/>
            <a:p>
              <a:endParaRPr/>
            </a:p>
          </p:txBody>
        </p:sp>
        <p:sp>
          <p:nvSpPr>
            <p:cNvPr id="11" name="object 11"/>
            <p:cNvSpPr/>
            <p:nvPr/>
          </p:nvSpPr>
          <p:spPr>
            <a:xfrm>
              <a:off x="15340250" y="5666329"/>
              <a:ext cx="86995" cy="63500"/>
            </a:xfrm>
            <a:custGeom>
              <a:avLst/>
              <a:gdLst/>
              <a:ahLst/>
              <a:cxnLst/>
              <a:rect l="l" t="t" r="r" b="b"/>
              <a:pathLst>
                <a:path w="86994" h="63500">
                  <a:moveTo>
                    <a:pt x="0" y="62930"/>
                  </a:moveTo>
                  <a:lnTo>
                    <a:pt x="86449" y="31465"/>
                  </a:lnTo>
                  <a:lnTo>
                    <a:pt x="0" y="0"/>
                  </a:lnTo>
                  <a:lnTo>
                    <a:pt x="0" y="62930"/>
                  </a:lnTo>
                  <a:close/>
                </a:path>
              </a:pathLst>
            </a:custGeom>
            <a:ln w="19049">
              <a:solidFill>
                <a:srgbClr val="FF5722"/>
              </a:solidFill>
            </a:ln>
          </p:spPr>
          <p:txBody>
            <a:bodyPr wrap="square" lIns="0" tIns="0" rIns="0" bIns="0" rtlCol="0"/>
            <a:lstStyle/>
            <a:p>
              <a:endParaRPr/>
            </a:p>
          </p:txBody>
        </p:sp>
        <p:sp>
          <p:nvSpPr>
            <p:cNvPr id="12" name="object 12"/>
            <p:cNvSpPr/>
            <p:nvPr/>
          </p:nvSpPr>
          <p:spPr>
            <a:xfrm>
              <a:off x="8436425" y="3421494"/>
              <a:ext cx="1289685" cy="1339215"/>
            </a:xfrm>
            <a:custGeom>
              <a:avLst/>
              <a:gdLst/>
              <a:ahLst/>
              <a:cxnLst/>
              <a:rect l="l" t="t" r="r" b="b"/>
              <a:pathLst>
                <a:path w="1289684" h="1339214">
                  <a:moveTo>
                    <a:pt x="1074494" y="1338599"/>
                  </a:moveTo>
                  <a:lnTo>
                    <a:pt x="214904" y="1338599"/>
                  </a:lnTo>
                  <a:lnTo>
                    <a:pt x="165629" y="1332924"/>
                  </a:lnTo>
                  <a:lnTo>
                    <a:pt x="120394" y="1316756"/>
                  </a:lnTo>
                  <a:lnTo>
                    <a:pt x="80492" y="1291387"/>
                  </a:lnTo>
                  <a:lnTo>
                    <a:pt x="47211" y="1258107"/>
                  </a:lnTo>
                  <a:lnTo>
                    <a:pt x="21843" y="1218205"/>
                  </a:lnTo>
                  <a:lnTo>
                    <a:pt x="5675" y="1172971"/>
                  </a:lnTo>
                  <a:lnTo>
                    <a:pt x="0" y="1123695"/>
                  </a:lnTo>
                  <a:lnTo>
                    <a:pt x="0" y="214904"/>
                  </a:lnTo>
                  <a:lnTo>
                    <a:pt x="5675" y="165628"/>
                  </a:lnTo>
                  <a:lnTo>
                    <a:pt x="21843" y="120394"/>
                  </a:lnTo>
                  <a:lnTo>
                    <a:pt x="47211" y="80492"/>
                  </a:lnTo>
                  <a:lnTo>
                    <a:pt x="80492" y="47212"/>
                  </a:lnTo>
                  <a:lnTo>
                    <a:pt x="120394" y="21843"/>
                  </a:lnTo>
                  <a:lnTo>
                    <a:pt x="165629" y="5675"/>
                  </a:lnTo>
                  <a:lnTo>
                    <a:pt x="214904" y="0"/>
                  </a:lnTo>
                  <a:lnTo>
                    <a:pt x="1074494" y="0"/>
                  </a:lnTo>
                  <a:lnTo>
                    <a:pt x="1116617" y="4167"/>
                  </a:lnTo>
                  <a:lnTo>
                    <a:pt x="1156736" y="16358"/>
                  </a:lnTo>
                  <a:lnTo>
                    <a:pt x="1193725" y="36106"/>
                  </a:lnTo>
                  <a:lnTo>
                    <a:pt x="1226456" y="62944"/>
                  </a:lnTo>
                  <a:lnTo>
                    <a:pt x="1253293" y="95675"/>
                  </a:lnTo>
                  <a:lnTo>
                    <a:pt x="1273041" y="132664"/>
                  </a:lnTo>
                  <a:lnTo>
                    <a:pt x="1285232" y="172782"/>
                  </a:lnTo>
                  <a:lnTo>
                    <a:pt x="1289399" y="214904"/>
                  </a:lnTo>
                  <a:lnTo>
                    <a:pt x="1289399" y="1123695"/>
                  </a:lnTo>
                  <a:lnTo>
                    <a:pt x="1283724" y="1172971"/>
                  </a:lnTo>
                  <a:lnTo>
                    <a:pt x="1267556" y="1218205"/>
                  </a:lnTo>
                  <a:lnTo>
                    <a:pt x="1242188" y="1258107"/>
                  </a:lnTo>
                  <a:lnTo>
                    <a:pt x="1208907" y="1291387"/>
                  </a:lnTo>
                  <a:lnTo>
                    <a:pt x="1169005" y="1316756"/>
                  </a:lnTo>
                  <a:lnTo>
                    <a:pt x="1123770" y="1332924"/>
                  </a:lnTo>
                  <a:lnTo>
                    <a:pt x="1074494" y="1338599"/>
                  </a:lnTo>
                  <a:close/>
                </a:path>
              </a:pathLst>
            </a:custGeom>
            <a:solidFill>
              <a:srgbClr val="B4ECED"/>
            </a:solidFill>
          </p:spPr>
          <p:txBody>
            <a:bodyPr wrap="square" lIns="0" tIns="0" rIns="0" bIns="0" rtlCol="0"/>
            <a:lstStyle/>
            <a:p>
              <a:endParaRPr/>
            </a:p>
          </p:txBody>
        </p:sp>
        <p:sp>
          <p:nvSpPr>
            <p:cNvPr id="13" name="object 13"/>
            <p:cNvSpPr/>
            <p:nvPr/>
          </p:nvSpPr>
          <p:spPr>
            <a:xfrm>
              <a:off x="6735525" y="5614465"/>
              <a:ext cx="1233805" cy="0"/>
            </a:xfrm>
            <a:custGeom>
              <a:avLst/>
              <a:gdLst/>
              <a:ahLst/>
              <a:cxnLst/>
              <a:rect l="l" t="t" r="r" b="b"/>
              <a:pathLst>
                <a:path w="1233804">
                  <a:moveTo>
                    <a:pt x="0" y="0"/>
                  </a:moveTo>
                  <a:lnTo>
                    <a:pt x="1233299" y="0"/>
                  </a:lnTo>
                </a:path>
              </a:pathLst>
            </a:custGeom>
            <a:ln w="19049">
              <a:solidFill>
                <a:srgbClr val="595959"/>
              </a:solidFill>
            </a:ln>
          </p:spPr>
          <p:txBody>
            <a:bodyPr wrap="square" lIns="0" tIns="0" rIns="0" bIns="0" rtlCol="0"/>
            <a:lstStyle/>
            <a:p>
              <a:endParaRPr/>
            </a:p>
          </p:txBody>
        </p:sp>
      </p:grpSp>
      <p:sp>
        <p:nvSpPr>
          <p:cNvPr id="14" name="object 14"/>
          <p:cNvSpPr txBox="1"/>
          <p:nvPr/>
        </p:nvSpPr>
        <p:spPr>
          <a:xfrm>
            <a:off x="911875" y="1898295"/>
            <a:ext cx="3869690" cy="1966179"/>
          </a:xfrm>
          <a:prstGeom prst="rect">
            <a:avLst/>
          </a:prstGeom>
        </p:spPr>
        <p:txBody>
          <a:bodyPr vert="horz" wrap="square" lIns="0" tIns="12700" rIns="0" bIns="0" rtlCol="0">
            <a:spAutoFit/>
          </a:bodyPr>
          <a:lstStyle/>
          <a:p>
            <a:pPr marL="12700" marR="5080">
              <a:lnSpc>
                <a:spcPct val="114999"/>
              </a:lnSpc>
              <a:spcBef>
                <a:spcPts val="100"/>
              </a:spcBef>
            </a:pPr>
            <a:r>
              <a:rPr lang="pt-BR" sz="1600" b="1" spc="-50" dirty="0">
                <a:latin typeface="Tahoma"/>
                <a:cs typeface="Tahoma"/>
              </a:rPr>
              <a:t>Analisamos 2 milhões de anúncios que foram exibidos por 4 anos nas telas por todo o globo</a:t>
            </a:r>
            <a:r>
              <a:rPr lang="pt-BR" sz="1600" b="1" spc="-30" dirty="0">
                <a:latin typeface="Tahoma"/>
                <a:cs typeface="Tahoma"/>
              </a:rPr>
              <a:t>.</a:t>
            </a:r>
            <a:r>
              <a:rPr lang="pt-BR" sz="1600" b="1" spc="-114" dirty="0">
                <a:latin typeface="Tahoma"/>
                <a:cs typeface="Tahoma"/>
              </a:rPr>
              <a:t> </a:t>
            </a:r>
            <a:r>
              <a:rPr lang="pt-BR" sz="1600" b="1" dirty="0">
                <a:latin typeface="Tahoma"/>
                <a:cs typeface="Tahoma"/>
              </a:rPr>
              <a:t>Esta análise em grande escala de criativos publicamente disponíveis apenas é possível com as tecnologias sofisticadas de IA e </a:t>
            </a:r>
            <a:r>
              <a:rPr lang="pt-BR" sz="1600" b="1" dirty="0" err="1">
                <a:latin typeface="Tahoma"/>
                <a:cs typeface="Tahoma"/>
              </a:rPr>
              <a:t>machine</a:t>
            </a:r>
            <a:r>
              <a:rPr lang="pt-BR" sz="1600" b="1" dirty="0">
                <a:latin typeface="Tahoma"/>
                <a:cs typeface="Tahoma"/>
              </a:rPr>
              <a:t> </a:t>
            </a:r>
            <a:r>
              <a:rPr lang="pt-BR" sz="1600" b="1" dirty="0" err="1">
                <a:latin typeface="Tahoma"/>
                <a:cs typeface="Tahoma"/>
              </a:rPr>
              <a:t>learning</a:t>
            </a:r>
            <a:r>
              <a:rPr lang="pt-BR" sz="1600" b="1" spc="-10" dirty="0">
                <a:latin typeface="Tahoma"/>
                <a:cs typeface="Tahoma"/>
              </a:rPr>
              <a:t>.</a:t>
            </a:r>
            <a:endParaRPr lang="pt-BR" sz="1600" dirty="0">
              <a:latin typeface="Tahoma"/>
              <a:cs typeface="Tahoma"/>
            </a:endParaRPr>
          </a:p>
        </p:txBody>
      </p:sp>
      <p:sp>
        <p:nvSpPr>
          <p:cNvPr id="15" name="object 15"/>
          <p:cNvSpPr txBox="1"/>
          <p:nvPr/>
        </p:nvSpPr>
        <p:spPr>
          <a:xfrm>
            <a:off x="911875" y="4164076"/>
            <a:ext cx="3810000" cy="1116716"/>
          </a:xfrm>
          <a:prstGeom prst="rect">
            <a:avLst/>
          </a:prstGeom>
        </p:spPr>
        <p:txBody>
          <a:bodyPr vert="horz" wrap="square" lIns="0" tIns="12700" rIns="0" bIns="0" rtlCol="0">
            <a:spAutoFit/>
          </a:bodyPr>
          <a:lstStyle/>
          <a:p>
            <a:pPr marL="12700" marR="5080">
              <a:lnSpc>
                <a:spcPct val="114999"/>
              </a:lnSpc>
              <a:spcBef>
                <a:spcPts val="100"/>
              </a:spcBef>
            </a:pPr>
            <a:r>
              <a:rPr lang="pt-BR" sz="1600" spc="60" dirty="0">
                <a:latin typeface="Tahoma"/>
                <a:cs typeface="Tahoma"/>
              </a:rPr>
              <a:t>Este estudo examina anúncios em vídeo publicamente disponíveis exibidos pelo mundo em </a:t>
            </a:r>
            <a:r>
              <a:rPr lang="pt-BR" sz="1600" dirty="0">
                <a:latin typeface="Tahoma"/>
                <a:cs typeface="Tahoma"/>
              </a:rPr>
              <a:t>2019,</a:t>
            </a:r>
            <a:r>
              <a:rPr lang="pt-BR" sz="1600" spc="-10" dirty="0">
                <a:latin typeface="Tahoma"/>
                <a:cs typeface="Tahoma"/>
              </a:rPr>
              <a:t> </a:t>
            </a:r>
            <a:r>
              <a:rPr lang="pt-BR" sz="1600" spc="60" dirty="0">
                <a:latin typeface="Tahoma"/>
                <a:cs typeface="Tahoma"/>
              </a:rPr>
              <a:t>2020,</a:t>
            </a:r>
            <a:r>
              <a:rPr lang="pt-BR" sz="1600" spc="-5" dirty="0">
                <a:latin typeface="Tahoma"/>
                <a:cs typeface="Tahoma"/>
              </a:rPr>
              <a:t> </a:t>
            </a:r>
            <a:r>
              <a:rPr lang="pt-BR" sz="1600" dirty="0">
                <a:latin typeface="Tahoma"/>
                <a:cs typeface="Tahoma"/>
              </a:rPr>
              <a:t>2021,</a:t>
            </a:r>
            <a:r>
              <a:rPr lang="pt-BR" sz="1600" spc="-10" dirty="0">
                <a:latin typeface="Tahoma"/>
                <a:cs typeface="Tahoma"/>
              </a:rPr>
              <a:t> </a:t>
            </a:r>
            <a:r>
              <a:rPr lang="pt-BR" sz="1600" spc="60" dirty="0">
                <a:latin typeface="Tahoma"/>
                <a:cs typeface="Tahoma"/>
              </a:rPr>
              <a:t>e </a:t>
            </a:r>
            <a:r>
              <a:rPr lang="pt-BR" sz="1600" spc="55" dirty="0">
                <a:latin typeface="Tahoma"/>
                <a:cs typeface="Tahoma"/>
              </a:rPr>
              <a:t>2022.</a:t>
            </a:r>
            <a:endParaRPr lang="pt-BR" sz="1600" dirty="0">
              <a:latin typeface="Tahoma"/>
              <a:cs typeface="Tahoma"/>
            </a:endParaRPr>
          </a:p>
        </p:txBody>
      </p:sp>
      <p:sp>
        <p:nvSpPr>
          <p:cNvPr id="16" name="object 16"/>
          <p:cNvSpPr txBox="1"/>
          <p:nvPr/>
        </p:nvSpPr>
        <p:spPr>
          <a:xfrm>
            <a:off x="911875" y="5487394"/>
            <a:ext cx="3843654" cy="1116716"/>
          </a:xfrm>
          <a:prstGeom prst="rect">
            <a:avLst/>
          </a:prstGeom>
        </p:spPr>
        <p:txBody>
          <a:bodyPr vert="horz" wrap="square" lIns="0" tIns="12700" rIns="0" bIns="0" rtlCol="0">
            <a:spAutoFit/>
          </a:bodyPr>
          <a:lstStyle/>
          <a:p>
            <a:pPr marL="12700" marR="5080">
              <a:lnSpc>
                <a:spcPct val="114999"/>
              </a:lnSpc>
              <a:spcBef>
                <a:spcPts val="100"/>
              </a:spcBef>
            </a:pPr>
            <a:r>
              <a:rPr lang="pt-BR" sz="1600" spc="-35" dirty="0">
                <a:latin typeface="Tahoma"/>
                <a:cs typeface="Tahoma"/>
              </a:rPr>
              <a:t>É importante notar que a determinação de todas as métricas neste relatório foi realizada com </a:t>
            </a:r>
            <a:r>
              <a:rPr lang="pt-BR" sz="1600" dirty="0">
                <a:latin typeface="Tahoma"/>
                <a:cs typeface="Tahoma"/>
              </a:rPr>
              <a:t>AI/ML</a:t>
            </a:r>
            <a:r>
              <a:rPr lang="pt-BR" sz="1600" spc="-25" dirty="0">
                <a:latin typeface="Tahoma"/>
                <a:cs typeface="Tahoma"/>
              </a:rPr>
              <a:t> </a:t>
            </a:r>
            <a:r>
              <a:rPr lang="pt-BR" sz="1600" spc="60" dirty="0">
                <a:latin typeface="Tahoma"/>
                <a:cs typeface="Tahoma"/>
              </a:rPr>
              <a:t>e um grupo diversificado de revisores humanos</a:t>
            </a:r>
            <a:r>
              <a:rPr lang="pt-BR" sz="1600" spc="-10" dirty="0">
                <a:latin typeface="Tahoma"/>
                <a:cs typeface="Tahoma"/>
              </a:rPr>
              <a:t>.</a:t>
            </a:r>
            <a:endParaRPr lang="pt-BR" sz="1600" dirty="0">
              <a:latin typeface="Tahoma"/>
              <a:cs typeface="Tahoma"/>
            </a:endParaRPr>
          </a:p>
        </p:txBody>
      </p:sp>
      <p:sp>
        <p:nvSpPr>
          <p:cNvPr id="17" name="object 17"/>
          <p:cNvSpPr txBox="1"/>
          <p:nvPr/>
        </p:nvSpPr>
        <p:spPr>
          <a:xfrm>
            <a:off x="911875" y="6889475"/>
            <a:ext cx="3792854" cy="1683025"/>
          </a:xfrm>
          <a:prstGeom prst="rect">
            <a:avLst/>
          </a:prstGeom>
        </p:spPr>
        <p:txBody>
          <a:bodyPr vert="horz" wrap="square" lIns="0" tIns="12700" rIns="0" bIns="0" rtlCol="0">
            <a:spAutoFit/>
          </a:bodyPr>
          <a:lstStyle/>
          <a:p>
            <a:pPr marL="12700" marR="5080">
              <a:lnSpc>
                <a:spcPct val="114999"/>
              </a:lnSpc>
              <a:spcBef>
                <a:spcPts val="100"/>
              </a:spcBef>
            </a:pPr>
            <a:r>
              <a:rPr lang="pt-BR" sz="1600" spc="60">
                <a:latin typeface="Tahoma"/>
                <a:cs typeface="Tahoma"/>
              </a:rPr>
              <a:t>Esta análise não questiona ou depende de qualquer ator em qualquer anúncio para a identificação desses elementos</a:t>
            </a:r>
            <a:r>
              <a:rPr lang="pt-BR" sz="1600" spc="45">
                <a:latin typeface="Tahoma"/>
                <a:cs typeface="Tahoma"/>
              </a:rPr>
              <a:t>.</a:t>
            </a:r>
            <a:r>
              <a:rPr lang="pt-BR" sz="1600" spc="-40">
                <a:latin typeface="Tahoma"/>
                <a:cs typeface="Tahoma"/>
              </a:rPr>
              <a:t> </a:t>
            </a:r>
            <a:r>
              <a:rPr lang="pt-BR" sz="1600" spc="60">
                <a:latin typeface="Tahoma"/>
                <a:cs typeface="Tahoma"/>
              </a:rPr>
              <a:t>Ela está de acordo e em conformidade com todas as exigências regulamentares</a:t>
            </a:r>
            <a:r>
              <a:rPr lang="pt-BR" sz="1600" spc="-10">
                <a:latin typeface="Tahoma"/>
                <a:cs typeface="Tahoma"/>
              </a:rPr>
              <a:t>.</a:t>
            </a:r>
            <a:endParaRPr lang="pt-BR" sz="1600">
              <a:latin typeface="Tahoma"/>
              <a:cs typeface="Tahoma"/>
            </a:endParaRPr>
          </a:p>
        </p:txBody>
      </p:sp>
      <p:sp>
        <p:nvSpPr>
          <p:cNvPr id="18" name="object 18"/>
          <p:cNvSpPr txBox="1"/>
          <p:nvPr/>
        </p:nvSpPr>
        <p:spPr>
          <a:xfrm>
            <a:off x="8534400" y="3723015"/>
            <a:ext cx="1052890" cy="628377"/>
          </a:xfrm>
          <a:prstGeom prst="rect">
            <a:avLst/>
          </a:prstGeom>
        </p:spPr>
        <p:txBody>
          <a:bodyPr vert="horz" wrap="square" lIns="0" tIns="12700" rIns="0" bIns="0" rtlCol="0">
            <a:spAutoFit/>
          </a:bodyPr>
          <a:lstStyle/>
          <a:p>
            <a:pPr marL="12700" marR="5080" algn="l">
              <a:lnSpc>
                <a:spcPct val="100000"/>
              </a:lnSpc>
              <a:spcBef>
                <a:spcPts val="100"/>
              </a:spcBef>
            </a:pPr>
            <a:r>
              <a:rPr lang="pt-BR" sz="1000">
                <a:latin typeface="Tahoma"/>
                <a:cs typeface="Tahoma"/>
              </a:rPr>
              <a:t>Amostra de quadros de imagem a cada 1 segundo</a:t>
            </a:r>
          </a:p>
        </p:txBody>
      </p:sp>
      <p:sp>
        <p:nvSpPr>
          <p:cNvPr id="19" name="object 19"/>
          <p:cNvSpPr/>
          <p:nvPr/>
        </p:nvSpPr>
        <p:spPr>
          <a:xfrm>
            <a:off x="8436424" y="6506074"/>
            <a:ext cx="1289685" cy="1339215"/>
          </a:xfrm>
          <a:custGeom>
            <a:avLst/>
            <a:gdLst/>
            <a:ahLst/>
            <a:cxnLst/>
            <a:rect l="l" t="t" r="r" b="b"/>
            <a:pathLst>
              <a:path w="1289684" h="1339215">
                <a:moveTo>
                  <a:pt x="1074494" y="1338599"/>
                </a:moveTo>
                <a:lnTo>
                  <a:pt x="214903" y="1338599"/>
                </a:lnTo>
                <a:lnTo>
                  <a:pt x="165628" y="1332924"/>
                </a:lnTo>
                <a:lnTo>
                  <a:pt x="120394" y="1316756"/>
                </a:lnTo>
                <a:lnTo>
                  <a:pt x="80492" y="1291388"/>
                </a:lnTo>
                <a:lnTo>
                  <a:pt x="47211" y="1258107"/>
                </a:lnTo>
                <a:lnTo>
                  <a:pt x="21843" y="1218205"/>
                </a:lnTo>
                <a:lnTo>
                  <a:pt x="5675" y="1172970"/>
                </a:lnTo>
                <a:lnTo>
                  <a:pt x="0" y="1123694"/>
                </a:lnTo>
                <a:lnTo>
                  <a:pt x="0" y="214903"/>
                </a:lnTo>
                <a:lnTo>
                  <a:pt x="5675" y="165628"/>
                </a:lnTo>
                <a:lnTo>
                  <a:pt x="21843" y="120394"/>
                </a:lnTo>
                <a:lnTo>
                  <a:pt x="47211" y="80492"/>
                </a:lnTo>
                <a:lnTo>
                  <a:pt x="80492" y="47211"/>
                </a:lnTo>
                <a:lnTo>
                  <a:pt x="120394" y="21843"/>
                </a:lnTo>
                <a:lnTo>
                  <a:pt x="165628" y="5675"/>
                </a:lnTo>
                <a:lnTo>
                  <a:pt x="214903" y="0"/>
                </a:lnTo>
                <a:lnTo>
                  <a:pt x="1074494" y="0"/>
                </a:lnTo>
                <a:lnTo>
                  <a:pt x="1116617" y="4167"/>
                </a:lnTo>
                <a:lnTo>
                  <a:pt x="1156736" y="16358"/>
                </a:lnTo>
                <a:lnTo>
                  <a:pt x="1193725" y="36106"/>
                </a:lnTo>
                <a:lnTo>
                  <a:pt x="1226456" y="62943"/>
                </a:lnTo>
                <a:lnTo>
                  <a:pt x="1253293" y="95674"/>
                </a:lnTo>
                <a:lnTo>
                  <a:pt x="1273041" y="132663"/>
                </a:lnTo>
                <a:lnTo>
                  <a:pt x="1285232" y="172782"/>
                </a:lnTo>
                <a:lnTo>
                  <a:pt x="1289399" y="214903"/>
                </a:lnTo>
                <a:lnTo>
                  <a:pt x="1289399" y="1123694"/>
                </a:lnTo>
                <a:lnTo>
                  <a:pt x="1283724" y="1172970"/>
                </a:lnTo>
                <a:lnTo>
                  <a:pt x="1267556" y="1218205"/>
                </a:lnTo>
                <a:lnTo>
                  <a:pt x="1242188" y="1258107"/>
                </a:lnTo>
                <a:lnTo>
                  <a:pt x="1208907" y="1291388"/>
                </a:lnTo>
                <a:lnTo>
                  <a:pt x="1169005" y="1316756"/>
                </a:lnTo>
                <a:lnTo>
                  <a:pt x="1123770" y="1332924"/>
                </a:lnTo>
                <a:lnTo>
                  <a:pt x="1074494" y="1338599"/>
                </a:lnTo>
                <a:close/>
              </a:path>
            </a:pathLst>
          </a:custGeom>
          <a:solidFill>
            <a:srgbClr val="FFCCBD"/>
          </a:solidFill>
        </p:spPr>
        <p:txBody>
          <a:bodyPr wrap="square" lIns="0" tIns="0" rIns="0" bIns="0" rtlCol="0"/>
          <a:lstStyle/>
          <a:p>
            <a:endParaRPr lang="pt-BR"/>
          </a:p>
        </p:txBody>
      </p:sp>
      <p:sp>
        <p:nvSpPr>
          <p:cNvPr id="21" name="object 21"/>
          <p:cNvSpPr txBox="1"/>
          <p:nvPr/>
        </p:nvSpPr>
        <p:spPr>
          <a:xfrm>
            <a:off x="8610600" y="6872129"/>
            <a:ext cx="910855" cy="633571"/>
          </a:xfrm>
          <a:prstGeom prst="rect">
            <a:avLst/>
          </a:prstGeom>
        </p:spPr>
        <p:txBody>
          <a:bodyPr vert="horz" wrap="square" lIns="0" tIns="12700" rIns="0" bIns="0" rtlCol="0">
            <a:spAutoFit/>
          </a:bodyPr>
          <a:lstStyle/>
          <a:p>
            <a:pPr marL="12065" marR="5080" algn="l">
              <a:lnSpc>
                <a:spcPct val="102699"/>
              </a:lnSpc>
              <a:spcBef>
                <a:spcPts val="95"/>
              </a:spcBef>
            </a:pPr>
            <a:r>
              <a:rPr lang="pt-BR" sz="1000">
                <a:latin typeface="Tahoma"/>
                <a:cs typeface="Tahoma"/>
              </a:rPr>
              <a:t>Extração de áudio e separação de vozes</a:t>
            </a:r>
          </a:p>
        </p:txBody>
      </p:sp>
      <p:sp>
        <p:nvSpPr>
          <p:cNvPr id="22" name="object 22"/>
          <p:cNvSpPr/>
          <p:nvPr/>
        </p:nvSpPr>
        <p:spPr>
          <a:xfrm>
            <a:off x="9950937" y="6506074"/>
            <a:ext cx="1289685" cy="1339215"/>
          </a:xfrm>
          <a:custGeom>
            <a:avLst/>
            <a:gdLst/>
            <a:ahLst/>
            <a:cxnLst/>
            <a:rect l="l" t="t" r="r" b="b"/>
            <a:pathLst>
              <a:path w="1289684" h="1339215">
                <a:moveTo>
                  <a:pt x="1074494" y="1338599"/>
                </a:moveTo>
                <a:lnTo>
                  <a:pt x="214903" y="1338599"/>
                </a:lnTo>
                <a:lnTo>
                  <a:pt x="165628" y="1332924"/>
                </a:lnTo>
                <a:lnTo>
                  <a:pt x="120394" y="1316756"/>
                </a:lnTo>
                <a:lnTo>
                  <a:pt x="80492" y="1291388"/>
                </a:lnTo>
                <a:lnTo>
                  <a:pt x="47211" y="1258107"/>
                </a:lnTo>
                <a:lnTo>
                  <a:pt x="21843" y="1218205"/>
                </a:lnTo>
                <a:lnTo>
                  <a:pt x="5675" y="1172970"/>
                </a:lnTo>
                <a:lnTo>
                  <a:pt x="0" y="1123694"/>
                </a:lnTo>
                <a:lnTo>
                  <a:pt x="0" y="214903"/>
                </a:lnTo>
                <a:lnTo>
                  <a:pt x="5675" y="165628"/>
                </a:lnTo>
                <a:lnTo>
                  <a:pt x="21843" y="120394"/>
                </a:lnTo>
                <a:lnTo>
                  <a:pt x="47211" y="80492"/>
                </a:lnTo>
                <a:lnTo>
                  <a:pt x="80492" y="47211"/>
                </a:lnTo>
                <a:lnTo>
                  <a:pt x="120394" y="21843"/>
                </a:lnTo>
                <a:lnTo>
                  <a:pt x="165628" y="5675"/>
                </a:lnTo>
                <a:lnTo>
                  <a:pt x="214903" y="0"/>
                </a:lnTo>
                <a:lnTo>
                  <a:pt x="1074494" y="0"/>
                </a:lnTo>
                <a:lnTo>
                  <a:pt x="1116616" y="4167"/>
                </a:lnTo>
                <a:lnTo>
                  <a:pt x="1156735" y="16358"/>
                </a:lnTo>
                <a:lnTo>
                  <a:pt x="1193724" y="36106"/>
                </a:lnTo>
                <a:lnTo>
                  <a:pt x="1226455" y="62943"/>
                </a:lnTo>
                <a:lnTo>
                  <a:pt x="1253292" y="95674"/>
                </a:lnTo>
                <a:lnTo>
                  <a:pt x="1273040" y="132663"/>
                </a:lnTo>
                <a:lnTo>
                  <a:pt x="1285232" y="172782"/>
                </a:lnTo>
                <a:lnTo>
                  <a:pt x="1289399" y="214903"/>
                </a:lnTo>
                <a:lnTo>
                  <a:pt x="1289399" y="1123694"/>
                </a:lnTo>
                <a:lnTo>
                  <a:pt x="1283724" y="1172970"/>
                </a:lnTo>
                <a:lnTo>
                  <a:pt x="1267556" y="1218205"/>
                </a:lnTo>
                <a:lnTo>
                  <a:pt x="1242187" y="1258107"/>
                </a:lnTo>
                <a:lnTo>
                  <a:pt x="1208906" y="1291388"/>
                </a:lnTo>
                <a:lnTo>
                  <a:pt x="1169004" y="1316756"/>
                </a:lnTo>
                <a:lnTo>
                  <a:pt x="1123770" y="1332924"/>
                </a:lnTo>
                <a:lnTo>
                  <a:pt x="1074494" y="1338599"/>
                </a:lnTo>
                <a:close/>
              </a:path>
            </a:pathLst>
          </a:custGeom>
          <a:solidFill>
            <a:srgbClr val="FFCCBD"/>
          </a:solidFill>
        </p:spPr>
        <p:txBody>
          <a:bodyPr wrap="square" lIns="0" tIns="0" rIns="0" bIns="0" rtlCol="0"/>
          <a:lstStyle/>
          <a:p>
            <a:endParaRPr/>
          </a:p>
        </p:txBody>
      </p:sp>
      <p:sp>
        <p:nvSpPr>
          <p:cNvPr id="24" name="object 24"/>
          <p:cNvSpPr txBox="1"/>
          <p:nvPr/>
        </p:nvSpPr>
        <p:spPr>
          <a:xfrm>
            <a:off x="10058400" y="6625214"/>
            <a:ext cx="1104363" cy="1109086"/>
          </a:xfrm>
          <a:prstGeom prst="rect">
            <a:avLst/>
          </a:prstGeom>
        </p:spPr>
        <p:txBody>
          <a:bodyPr vert="horz" wrap="square" lIns="0" tIns="12700" rIns="0" bIns="0" rtlCol="0">
            <a:spAutoFit/>
          </a:bodyPr>
          <a:lstStyle/>
          <a:p>
            <a:pPr marL="12700" marR="5080" indent="-635" algn="l">
              <a:lnSpc>
                <a:spcPct val="102699"/>
              </a:lnSpc>
              <a:spcBef>
                <a:spcPts val="95"/>
              </a:spcBef>
            </a:pPr>
            <a:r>
              <a:rPr lang="pt-BR" sz="1000">
                <a:latin typeface="Tahoma"/>
                <a:cs typeface="Tahoma"/>
              </a:rPr>
              <a:t>Transcrição e diário de vozes para a identificação de segmentos de falas e falantes singulares</a:t>
            </a:r>
          </a:p>
        </p:txBody>
      </p:sp>
      <p:sp>
        <p:nvSpPr>
          <p:cNvPr id="25" name="object 25"/>
          <p:cNvSpPr/>
          <p:nvPr/>
        </p:nvSpPr>
        <p:spPr>
          <a:xfrm>
            <a:off x="11489749" y="6506074"/>
            <a:ext cx="1289685" cy="1339215"/>
          </a:xfrm>
          <a:custGeom>
            <a:avLst/>
            <a:gdLst/>
            <a:ahLst/>
            <a:cxnLst/>
            <a:rect l="l" t="t" r="r" b="b"/>
            <a:pathLst>
              <a:path w="1289684" h="1339215">
                <a:moveTo>
                  <a:pt x="1074494" y="1338599"/>
                </a:moveTo>
                <a:lnTo>
                  <a:pt x="214903" y="1338599"/>
                </a:lnTo>
                <a:lnTo>
                  <a:pt x="165628" y="1332924"/>
                </a:lnTo>
                <a:lnTo>
                  <a:pt x="120394" y="1316756"/>
                </a:lnTo>
                <a:lnTo>
                  <a:pt x="80492" y="1291388"/>
                </a:lnTo>
                <a:lnTo>
                  <a:pt x="47211" y="1258107"/>
                </a:lnTo>
                <a:lnTo>
                  <a:pt x="21843" y="1218205"/>
                </a:lnTo>
                <a:lnTo>
                  <a:pt x="5675" y="1172970"/>
                </a:lnTo>
                <a:lnTo>
                  <a:pt x="0" y="1123694"/>
                </a:lnTo>
                <a:lnTo>
                  <a:pt x="0" y="214903"/>
                </a:lnTo>
                <a:lnTo>
                  <a:pt x="5675" y="165628"/>
                </a:lnTo>
                <a:lnTo>
                  <a:pt x="21843" y="120394"/>
                </a:lnTo>
                <a:lnTo>
                  <a:pt x="47211" y="80492"/>
                </a:lnTo>
                <a:lnTo>
                  <a:pt x="80492" y="47211"/>
                </a:lnTo>
                <a:lnTo>
                  <a:pt x="120394" y="21843"/>
                </a:lnTo>
                <a:lnTo>
                  <a:pt x="165628" y="5675"/>
                </a:lnTo>
                <a:lnTo>
                  <a:pt x="214903" y="0"/>
                </a:lnTo>
                <a:lnTo>
                  <a:pt x="1074494" y="0"/>
                </a:lnTo>
                <a:lnTo>
                  <a:pt x="1116616" y="4167"/>
                </a:lnTo>
                <a:lnTo>
                  <a:pt x="1156735" y="16358"/>
                </a:lnTo>
                <a:lnTo>
                  <a:pt x="1193724" y="36106"/>
                </a:lnTo>
                <a:lnTo>
                  <a:pt x="1226455" y="62943"/>
                </a:lnTo>
                <a:lnTo>
                  <a:pt x="1253292" y="95674"/>
                </a:lnTo>
                <a:lnTo>
                  <a:pt x="1273040" y="132663"/>
                </a:lnTo>
                <a:lnTo>
                  <a:pt x="1285232" y="172782"/>
                </a:lnTo>
                <a:lnTo>
                  <a:pt x="1289399" y="214903"/>
                </a:lnTo>
                <a:lnTo>
                  <a:pt x="1289399" y="1123694"/>
                </a:lnTo>
                <a:lnTo>
                  <a:pt x="1283724" y="1172970"/>
                </a:lnTo>
                <a:lnTo>
                  <a:pt x="1267556" y="1218205"/>
                </a:lnTo>
                <a:lnTo>
                  <a:pt x="1242187" y="1258107"/>
                </a:lnTo>
                <a:lnTo>
                  <a:pt x="1208906" y="1291388"/>
                </a:lnTo>
                <a:lnTo>
                  <a:pt x="1169004" y="1316756"/>
                </a:lnTo>
                <a:lnTo>
                  <a:pt x="1123770" y="1332924"/>
                </a:lnTo>
                <a:lnTo>
                  <a:pt x="1074494" y="1338599"/>
                </a:lnTo>
                <a:close/>
              </a:path>
            </a:pathLst>
          </a:custGeom>
          <a:solidFill>
            <a:srgbClr val="FFCCBD"/>
          </a:solidFill>
        </p:spPr>
        <p:txBody>
          <a:bodyPr wrap="square" lIns="0" tIns="0" rIns="0" bIns="0" rtlCol="0"/>
          <a:lstStyle/>
          <a:p>
            <a:endParaRPr/>
          </a:p>
        </p:txBody>
      </p:sp>
      <p:sp>
        <p:nvSpPr>
          <p:cNvPr id="26" name="object 26"/>
          <p:cNvSpPr txBox="1"/>
          <p:nvPr/>
        </p:nvSpPr>
        <p:spPr>
          <a:xfrm>
            <a:off x="11670031" y="6789824"/>
            <a:ext cx="979169" cy="792076"/>
          </a:xfrm>
          <a:prstGeom prst="rect">
            <a:avLst/>
          </a:prstGeom>
        </p:spPr>
        <p:txBody>
          <a:bodyPr vert="horz" wrap="square" lIns="0" tIns="12700" rIns="0" bIns="0" rtlCol="0">
            <a:spAutoFit/>
          </a:bodyPr>
          <a:lstStyle/>
          <a:p>
            <a:pPr marL="12065" marR="5080" indent="-635" algn="l">
              <a:lnSpc>
                <a:spcPct val="102699"/>
              </a:lnSpc>
              <a:spcBef>
                <a:spcPts val="95"/>
              </a:spcBef>
            </a:pPr>
            <a:r>
              <a:rPr lang="pt-BR" sz="1000" spc="45">
                <a:latin typeface="Tahoma"/>
                <a:cs typeface="Tahoma"/>
              </a:rPr>
              <a:t>Previsão de gênero de áudio para cada segmento de fala</a:t>
            </a:r>
            <a:endParaRPr lang="pt-BR" sz="1000">
              <a:latin typeface="Tahoma"/>
              <a:cs typeface="Tahoma"/>
            </a:endParaRPr>
          </a:p>
        </p:txBody>
      </p:sp>
      <p:sp>
        <p:nvSpPr>
          <p:cNvPr id="27" name="object 27"/>
          <p:cNvSpPr/>
          <p:nvPr/>
        </p:nvSpPr>
        <p:spPr>
          <a:xfrm>
            <a:off x="13004261" y="6506074"/>
            <a:ext cx="1289685" cy="1339215"/>
          </a:xfrm>
          <a:custGeom>
            <a:avLst/>
            <a:gdLst/>
            <a:ahLst/>
            <a:cxnLst/>
            <a:rect l="l" t="t" r="r" b="b"/>
            <a:pathLst>
              <a:path w="1289684" h="1339215">
                <a:moveTo>
                  <a:pt x="1074495" y="1338599"/>
                </a:moveTo>
                <a:lnTo>
                  <a:pt x="214903" y="1338599"/>
                </a:lnTo>
                <a:lnTo>
                  <a:pt x="165628" y="1332924"/>
                </a:lnTo>
                <a:lnTo>
                  <a:pt x="120394" y="1316756"/>
                </a:lnTo>
                <a:lnTo>
                  <a:pt x="80492" y="1291388"/>
                </a:lnTo>
                <a:lnTo>
                  <a:pt x="47212" y="1258107"/>
                </a:lnTo>
                <a:lnTo>
                  <a:pt x="21843" y="1218205"/>
                </a:lnTo>
                <a:lnTo>
                  <a:pt x="5675" y="1172970"/>
                </a:lnTo>
                <a:lnTo>
                  <a:pt x="0" y="1123694"/>
                </a:lnTo>
                <a:lnTo>
                  <a:pt x="0" y="214903"/>
                </a:lnTo>
                <a:lnTo>
                  <a:pt x="5675" y="165628"/>
                </a:lnTo>
                <a:lnTo>
                  <a:pt x="21843" y="120394"/>
                </a:lnTo>
                <a:lnTo>
                  <a:pt x="47212" y="80492"/>
                </a:lnTo>
                <a:lnTo>
                  <a:pt x="80492" y="47211"/>
                </a:lnTo>
                <a:lnTo>
                  <a:pt x="120394" y="21843"/>
                </a:lnTo>
                <a:lnTo>
                  <a:pt x="165628" y="5675"/>
                </a:lnTo>
                <a:lnTo>
                  <a:pt x="214903" y="0"/>
                </a:lnTo>
                <a:lnTo>
                  <a:pt x="1074495" y="0"/>
                </a:lnTo>
                <a:lnTo>
                  <a:pt x="1116616" y="4167"/>
                </a:lnTo>
                <a:lnTo>
                  <a:pt x="1156735" y="16358"/>
                </a:lnTo>
                <a:lnTo>
                  <a:pt x="1193724" y="36106"/>
                </a:lnTo>
                <a:lnTo>
                  <a:pt x="1226456" y="62943"/>
                </a:lnTo>
                <a:lnTo>
                  <a:pt x="1253294" y="95674"/>
                </a:lnTo>
                <a:lnTo>
                  <a:pt x="1273041" y="132663"/>
                </a:lnTo>
                <a:lnTo>
                  <a:pt x="1285233" y="172782"/>
                </a:lnTo>
                <a:lnTo>
                  <a:pt x="1289400" y="214903"/>
                </a:lnTo>
                <a:lnTo>
                  <a:pt x="1289400" y="1123694"/>
                </a:lnTo>
                <a:lnTo>
                  <a:pt x="1283724" y="1172970"/>
                </a:lnTo>
                <a:lnTo>
                  <a:pt x="1267557" y="1218205"/>
                </a:lnTo>
                <a:lnTo>
                  <a:pt x="1242188" y="1258107"/>
                </a:lnTo>
                <a:lnTo>
                  <a:pt x="1208907" y="1291388"/>
                </a:lnTo>
                <a:lnTo>
                  <a:pt x="1169004" y="1316756"/>
                </a:lnTo>
                <a:lnTo>
                  <a:pt x="1123771" y="1332924"/>
                </a:lnTo>
                <a:lnTo>
                  <a:pt x="1074495" y="1338599"/>
                </a:lnTo>
                <a:close/>
              </a:path>
            </a:pathLst>
          </a:custGeom>
          <a:solidFill>
            <a:srgbClr val="FFCCBD"/>
          </a:solidFill>
        </p:spPr>
        <p:txBody>
          <a:bodyPr wrap="square" lIns="0" tIns="0" rIns="0" bIns="0" rtlCol="0"/>
          <a:lstStyle/>
          <a:p>
            <a:endParaRPr/>
          </a:p>
        </p:txBody>
      </p:sp>
      <p:sp>
        <p:nvSpPr>
          <p:cNvPr id="28" name="object 28"/>
          <p:cNvSpPr txBox="1"/>
          <p:nvPr/>
        </p:nvSpPr>
        <p:spPr>
          <a:xfrm>
            <a:off x="13171868" y="6789824"/>
            <a:ext cx="942340" cy="792076"/>
          </a:xfrm>
          <a:prstGeom prst="rect">
            <a:avLst/>
          </a:prstGeom>
        </p:spPr>
        <p:txBody>
          <a:bodyPr vert="horz" wrap="square" lIns="0" tIns="12700" rIns="0" bIns="0" rtlCol="0">
            <a:spAutoFit/>
          </a:bodyPr>
          <a:lstStyle/>
          <a:p>
            <a:pPr marL="12065" marR="5080" algn="l">
              <a:lnSpc>
                <a:spcPct val="102699"/>
              </a:lnSpc>
              <a:spcBef>
                <a:spcPts val="95"/>
              </a:spcBef>
            </a:pPr>
            <a:r>
              <a:rPr lang="pt-BR" sz="1000">
                <a:latin typeface="Tahoma"/>
                <a:cs typeface="Tahoma"/>
              </a:rPr>
              <a:t>Agrupamento de segmentos de fala para o(a) mesmo(a) falante</a:t>
            </a:r>
          </a:p>
        </p:txBody>
      </p:sp>
      <p:sp>
        <p:nvSpPr>
          <p:cNvPr id="30" name="object 30"/>
          <p:cNvSpPr/>
          <p:nvPr/>
        </p:nvSpPr>
        <p:spPr>
          <a:xfrm>
            <a:off x="14518774" y="6506074"/>
            <a:ext cx="1289685" cy="1339215"/>
          </a:xfrm>
          <a:custGeom>
            <a:avLst/>
            <a:gdLst/>
            <a:ahLst/>
            <a:cxnLst/>
            <a:rect l="l" t="t" r="r" b="b"/>
            <a:pathLst>
              <a:path w="1289684" h="1339215">
                <a:moveTo>
                  <a:pt x="1074494" y="1338599"/>
                </a:moveTo>
                <a:lnTo>
                  <a:pt x="214902" y="1338599"/>
                </a:lnTo>
                <a:lnTo>
                  <a:pt x="165627" y="1332924"/>
                </a:lnTo>
                <a:lnTo>
                  <a:pt x="120393" y="1316756"/>
                </a:lnTo>
                <a:lnTo>
                  <a:pt x="80491" y="1291388"/>
                </a:lnTo>
                <a:lnTo>
                  <a:pt x="47211" y="1258107"/>
                </a:lnTo>
                <a:lnTo>
                  <a:pt x="21842" y="1218205"/>
                </a:lnTo>
                <a:lnTo>
                  <a:pt x="5675" y="1172970"/>
                </a:lnTo>
                <a:lnTo>
                  <a:pt x="0" y="1123694"/>
                </a:lnTo>
                <a:lnTo>
                  <a:pt x="0" y="214903"/>
                </a:lnTo>
                <a:lnTo>
                  <a:pt x="5675" y="165628"/>
                </a:lnTo>
                <a:lnTo>
                  <a:pt x="21842" y="120394"/>
                </a:lnTo>
                <a:lnTo>
                  <a:pt x="47211" y="80492"/>
                </a:lnTo>
                <a:lnTo>
                  <a:pt x="80491" y="47211"/>
                </a:lnTo>
                <a:lnTo>
                  <a:pt x="120393" y="21843"/>
                </a:lnTo>
                <a:lnTo>
                  <a:pt x="165627" y="5675"/>
                </a:lnTo>
                <a:lnTo>
                  <a:pt x="214902" y="0"/>
                </a:lnTo>
                <a:lnTo>
                  <a:pt x="1074494" y="0"/>
                </a:lnTo>
                <a:lnTo>
                  <a:pt x="1116615" y="4167"/>
                </a:lnTo>
                <a:lnTo>
                  <a:pt x="1156734" y="16358"/>
                </a:lnTo>
                <a:lnTo>
                  <a:pt x="1193723" y="36106"/>
                </a:lnTo>
                <a:lnTo>
                  <a:pt x="1226454" y="62943"/>
                </a:lnTo>
                <a:lnTo>
                  <a:pt x="1253292" y="95674"/>
                </a:lnTo>
                <a:lnTo>
                  <a:pt x="1273040" y="132663"/>
                </a:lnTo>
                <a:lnTo>
                  <a:pt x="1285232" y="172782"/>
                </a:lnTo>
                <a:lnTo>
                  <a:pt x="1289399" y="214903"/>
                </a:lnTo>
                <a:lnTo>
                  <a:pt x="1289399" y="1123694"/>
                </a:lnTo>
                <a:lnTo>
                  <a:pt x="1283724" y="1172970"/>
                </a:lnTo>
                <a:lnTo>
                  <a:pt x="1267556" y="1218205"/>
                </a:lnTo>
                <a:lnTo>
                  <a:pt x="1242187" y="1258107"/>
                </a:lnTo>
                <a:lnTo>
                  <a:pt x="1208906" y="1291388"/>
                </a:lnTo>
                <a:lnTo>
                  <a:pt x="1169004" y="1316756"/>
                </a:lnTo>
                <a:lnTo>
                  <a:pt x="1123770" y="1332924"/>
                </a:lnTo>
                <a:lnTo>
                  <a:pt x="1074494" y="1338599"/>
                </a:lnTo>
                <a:close/>
              </a:path>
            </a:pathLst>
          </a:custGeom>
          <a:solidFill>
            <a:srgbClr val="FFCCBD"/>
          </a:solidFill>
        </p:spPr>
        <p:txBody>
          <a:bodyPr wrap="square" lIns="0" tIns="0" rIns="0" bIns="0" rtlCol="0"/>
          <a:lstStyle/>
          <a:p>
            <a:endParaRPr/>
          </a:p>
        </p:txBody>
      </p:sp>
      <p:sp>
        <p:nvSpPr>
          <p:cNvPr id="32" name="object 32"/>
          <p:cNvSpPr txBox="1"/>
          <p:nvPr/>
        </p:nvSpPr>
        <p:spPr>
          <a:xfrm>
            <a:off x="14630400" y="6667500"/>
            <a:ext cx="1064029" cy="950581"/>
          </a:xfrm>
          <a:prstGeom prst="rect">
            <a:avLst/>
          </a:prstGeom>
        </p:spPr>
        <p:txBody>
          <a:bodyPr vert="horz" wrap="square" lIns="0" tIns="12700" rIns="0" bIns="0" rtlCol="0">
            <a:spAutoFit/>
          </a:bodyPr>
          <a:lstStyle/>
          <a:p>
            <a:pPr marL="12700" marR="5080" indent="59055" algn="l">
              <a:lnSpc>
                <a:spcPct val="102699"/>
              </a:lnSpc>
              <a:spcBef>
                <a:spcPts val="95"/>
              </a:spcBef>
            </a:pPr>
            <a:r>
              <a:rPr lang="pt-BR" sz="1000" spc="45">
                <a:latin typeface="Tahoma"/>
                <a:cs typeface="Tahoma"/>
              </a:rPr>
              <a:t>Previsões agregadas de gênero para cada falante/voz e resumo das estatísticas</a:t>
            </a:r>
            <a:endParaRPr lang="pt-BR" sz="1000">
              <a:latin typeface="Tahoma"/>
              <a:cs typeface="Tahoma"/>
            </a:endParaRPr>
          </a:p>
        </p:txBody>
      </p:sp>
      <p:sp>
        <p:nvSpPr>
          <p:cNvPr id="35" name="object 35"/>
          <p:cNvSpPr/>
          <p:nvPr/>
        </p:nvSpPr>
        <p:spPr>
          <a:xfrm>
            <a:off x="11477600" y="1859744"/>
            <a:ext cx="1289685" cy="1339215"/>
          </a:xfrm>
          <a:custGeom>
            <a:avLst/>
            <a:gdLst/>
            <a:ahLst/>
            <a:cxnLst/>
            <a:rect l="l" t="t" r="r" b="b"/>
            <a:pathLst>
              <a:path w="1289684" h="1339214">
                <a:moveTo>
                  <a:pt x="1074494" y="1338599"/>
                </a:moveTo>
                <a:lnTo>
                  <a:pt x="214904" y="1338599"/>
                </a:lnTo>
                <a:lnTo>
                  <a:pt x="165629" y="1332924"/>
                </a:lnTo>
                <a:lnTo>
                  <a:pt x="120394" y="1316756"/>
                </a:lnTo>
                <a:lnTo>
                  <a:pt x="80492" y="1291387"/>
                </a:lnTo>
                <a:lnTo>
                  <a:pt x="47211" y="1258107"/>
                </a:lnTo>
                <a:lnTo>
                  <a:pt x="21843" y="1218205"/>
                </a:lnTo>
                <a:lnTo>
                  <a:pt x="5675" y="1172971"/>
                </a:lnTo>
                <a:lnTo>
                  <a:pt x="0" y="1123695"/>
                </a:lnTo>
                <a:lnTo>
                  <a:pt x="0" y="214904"/>
                </a:lnTo>
                <a:lnTo>
                  <a:pt x="5675" y="165628"/>
                </a:lnTo>
                <a:lnTo>
                  <a:pt x="21843" y="120394"/>
                </a:lnTo>
                <a:lnTo>
                  <a:pt x="47211" y="80492"/>
                </a:lnTo>
                <a:lnTo>
                  <a:pt x="80492" y="47212"/>
                </a:lnTo>
                <a:lnTo>
                  <a:pt x="120394" y="21843"/>
                </a:lnTo>
                <a:lnTo>
                  <a:pt x="165629" y="5675"/>
                </a:lnTo>
                <a:lnTo>
                  <a:pt x="214904" y="0"/>
                </a:lnTo>
                <a:lnTo>
                  <a:pt x="1074494" y="0"/>
                </a:lnTo>
                <a:lnTo>
                  <a:pt x="1116617" y="4167"/>
                </a:lnTo>
                <a:lnTo>
                  <a:pt x="1156736" y="16358"/>
                </a:lnTo>
                <a:lnTo>
                  <a:pt x="1193725" y="36106"/>
                </a:lnTo>
                <a:lnTo>
                  <a:pt x="1226456" y="62944"/>
                </a:lnTo>
                <a:lnTo>
                  <a:pt x="1253293" y="95675"/>
                </a:lnTo>
                <a:lnTo>
                  <a:pt x="1273041" y="132664"/>
                </a:lnTo>
                <a:lnTo>
                  <a:pt x="1285232" y="172782"/>
                </a:lnTo>
                <a:lnTo>
                  <a:pt x="1289399" y="214904"/>
                </a:lnTo>
                <a:lnTo>
                  <a:pt x="1289399" y="1123695"/>
                </a:lnTo>
                <a:lnTo>
                  <a:pt x="1283724" y="1172971"/>
                </a:lnTo>
                <a:lnTo>
                  <a:pt x="1267556" y="1218205"/>
                </a:lnTo>
                <a:lnTo>
                  <a:pt x="1242188" y="1258107"/>
                </a:lnTo>
                <a:lnTo>
                  <a:pt x="1208907" y="1291387"/>
                </a:lnTo>
                <a:lnTo>
                  <a:pt x="1169005" y="1316756"/>
                </a:lnTo>
                <a:lnTo>
                  <a:pt x="1123770" y="1332924"/>
                </a:lnTo>
                <a:lnTo>
                  <a:pt x="1074494" y="1338599"/>
                </a:lnTo>
                <a:close/>
              </a:path>
            </a:pathLst>
          </a:custGeom>
          <a:solidFill>
            <a:srgbClr val="B4ECED"/>
          </a:solidFill>
        </p:spPr>
        <p:txBody>
          <a:bodyPr wrap="square" lIns="0" tIns="0" rIns="0" bIns="0" rtlCol="0"/>
          <a:lstStyle/>
          <a:p>
            <a:endParaRPr lang="en-BR"/>
          </a:p>
        </p:txBody>
      </p:sp>
      <p:sp>
        <p:nvSpPr>
          <p:cNvPr id="36" name="object 36"/>
          <p:cNvSpPr txBox="1"/>
          <p:nvPr/>
        </p:nvSpPr>
        <p:spPr>
          <a:xfrm>
            <a:off x="11613568" y="1990632"/>
            <a:ext cx="1010919" cy="166712"/>
          </a:xfrm>
          <a:prstGeom prst="rect">
            <a:avLst/>
          </a:prstGeom>
        </p:spPr>
        <p:txBody>
          <a:bodyPr vert="horz" wrap="square" lIns="0" tIns="12700" rIns="0" bIns="0" rtlCol="0">
            <a:spAutoFit/>
          </a:bodyPr>
          <a:lstStyle/>
          <a:p>
            <a:pPr marL="12700" marR="5080">
              <a:lnSpc>
                <a:spcPct val="100000"/>
              </a:lnSpc>
              <a:spcBef>
                <a:spcPts val="100"/>
              </a:spcBef>
            </a:pPr>
            <a:endParaRPr sz="1000">
              <a:latin typeface="Tahoma"/>
              <a:cs typeface="Tahoma"/>
            </a:endParaRPr>
          </a:p>
        </p:txBody>
      </p:sp>
      <p:sp>
        <p:nvSpPr>
          <p:cNvPr id="37" name="object 37"/>
          <p:cNvSpPr txBox="1"/>
          <p:nvPr/>
        </p:nvSpPr>
        <p:spPr>
          <a:xfrm>
            <a:off x="11554896" y="2229123"/>
            <a:ext cx="1094304" cy="628377"/>
          </a:xfrm>
          <a:prstGeom prst="rect">
            <a:avLst/>
          </a:prstGeom>
        </p:spPr>
        <p:txBody>
          <a:bodyPr vert="horz" wrap="square" lIns="0" tIns="12700" rIns="0" bIns="0" rtlCol="0">
            <a:spAutoFit/>
          </a:bodyPr>
          <a:lstStyle/>
          <a:p>
            <a:pPr marL="12700" algn="l">
              <a:lnSpc>
                <a:spcPct val="100000"/>
              </a:lnSpc>
              <a:spcBef>
                <a:spcPts val="100"/>
              </a:spcBef>
            </a:pPr>
            <a:r>
              <a:rPr lang="pt-BR" sz="1000" spc="60" dirty="0">
                <a:latin typeface="Tahoma"/>
                <a:cs typeface="Tahoma"/>
              </a:rPr>
              <a:t>2x previsão para todas as faces usando 2 modelos de ML</a:t>
            </a:r>
            <a:r>
              <a:rPr lang="pt-BR" sz="1000" spc="-10" dirty="0">
                <a:latin typeface="Tahoma"/>
                <a:cs typeface="Tahoma"/>
              </a:rPr>
              <a:t>*</a:t>
            </a:r>
            <a:endParaRPr lang="pt-BR" sz="1000" dirty="0">
              <a:latin typeface="Tahoma"/>
              <a:cs typeface="Tahoma"/>
            </a:endParaRPr>
          </a:p>
        </p:txBody>
      </p:sp>
      <p:sp>
        <p:nvSpPr>
          <p:cNvPr id="38" name="object 38"/>
          <p:cNvSpPr/>
          <p:nvPr/>
        </p:nvSpPr>
        <p:spPr>
          <a:xfrm>
            <a:off x="11477606" y="3421505"/>
            <a:ext cx="1289685" cy="1339215"/>
          </a:xfrm>
          <a:custGeom>
            <a:avLst/>
            <a:gdLst/>
            <a:ahLst/>
            <a:cxnLst/>
            <a:rect l="l" t="t" r="r" b="b"/>
            <a:pathLst>
              <a:path w="1289684" h="1339214">
                <a:moveTo>
                  <a:pt x="1074495" y="1338599"/>
                </a:moveTo>
                <a:lnTo>
                  <a:pt x="214903" y="1338599"/>
                </a:lnTo>
                <a:lnTo>
                  <a:pt x="165628" y="1332924"/>
                </a:lnTo>
                <a:lnTo>
                  <a:pt x="120394" y="1316756"/>
                </a:lnTo>
                <a:lnTo>
                  <a:pt x="80492" y="1291388"/>
                </a:lnTo>
                <a:lnTo>
                  <a:pt x="47211" y="1258107"/>
                </a:lnTo>
                <a:lnTo>
                  <a:pt x="21843" y="1218205"/>
                </a:lnTo>
                <a:lnTo>
                  <a:pt x="5675" y="1172971"/>
                </a:lnTo>
                <a:lnTo>
                  <a:pt x="0" y="1123695"/>
                </a:lnTo>
                <a:lnTo>
                  <a:pt x="0" y="214904"/>
                </a:lnTo>
                <a:lnTo>
                  <a:pt x="5675" y="165628"/>
                </a:lnTo>
                <a:lnTo>
                  <a:pt x="21843" y="120394"/>
                </a:lnTo>
                <a:lnTo>
                  <a:pt x="47211" y="80492"/>
                </a:lnTo>
                <a:lnTo>
                  <a:pt x="80492" y="47212"/>
                </a:lnTo>
                <a:lnTo>
                  <a:pt x="120394" y="21843"/>
                </a:lnTo>
                <a:lnTo>
                  <a:pt x="165628" y="5675"/>
                </a:lnTo>
                <a:lnTo>
                  <a:pt x="214903" y="0"/>
                </a:lnTo>
                <a:lnTo>
                  <a:pt x="1074495" y="0"/>
                </a:lnTo>
                <a:lnTo>
                  <a:pt x="1116616" y="4167"/>
                </a:lnTo>
                <a:lnTo>
                  <a:pt x="1156735" y="16358"/>
                </a:lnTo>
                <a:lnTo>
                  <a:pt x="1193724" y="36106"/>
                </a:lnTo>
                <a:lnTo>
                  <a:pt x="1226456" y="62943"/>
                </a:lnTo>
                <a:lnTo>
                  <a:pt x="1253293" y="95675"/>
                </a:lnTo>
                <a:lnTo>
                  <a:pt x="1273041" y="132664"/>
                </a:lnTo>
                <a:lnTo>
                  <a:pt x="1285232" y="172782"/>
                </a:lnTo>
                <a:lnTo>
                  <a:pt x="1289399" y="214904"/>
                </a:lnTo>
                <a:lnTo>
                  <a:pt x="1289399" y="1123695"/>
                </a:lnTo>
                <a:lnTo>
                  <a:pt x="1283724" y="1172971"/>
                </a:lnTo>
                <a:lnTo>
                  <a:pt x="1267556" y="1218205"/>
                </a:lnTo>
                <a:lnTo>
                  <a:pt x="1242187" y="1258107"/>
                </a:lnTo>
                <a:lnTo>
                  <a:pt x="1208907" y="1291388"/>
                </a:lnTo>
                <a:lnTo>
                  <a:pt x="1169004" y="1316756"/>
                </a:lnTo>
                <a:lnTo>
                  <a:pt x="1123770" y="1332924"/>
                </a:lnTo>
                <a:lnTo>
                  <a:pt x="1074495" y="1338599"/>
                </a:lnTo>
                <a:close/>
              </a:path>
            </a:pathLst>
          </a:custGeom>
          <a:solidFill>
            <a:srgbClr val="B4ECED"/>
          </a:solidFill>
        </p:spPr>
        <p:txBody>
          <a:bodyPr wrap="square" lIns="0" tIns="0" rIns="0" bIns="0" rtlCol="0"/>
          <a:lstStyle/>
          <a:p>
            <a:endParaRPr lang="pt-BR"/>
          </a:p>
        </p:txBody>
      </p:sp>
      <p:sp>
        <p:nvSpPr>
          <p:cNvPr id="39" name="object 39"/>
          <p:cNvSpPr txBox="1"/>
          <p:nvPr/>
        </p:nvSpPr>
        <p:spPr>
          <a:xfrm>
            <a:off x="11613574" y="3675435"/>
            <a:ext cx="1010919" cy="782265"/>
          </a:xfrm>
          <a:prstGeom prst="rect">
            <a:avLst/>
          </a:prstGeom>
        </p:spPr>
        <p:txBody>
          <a:bodyPr vert="horz" wrap="square" lIns="0" tIns="12700" rIns="0" bIns="0" rtlCol="0">
            <a:spAutoFit/>
          </a:bodyPr>
          <a:lstStyle/>
          <a:p>
            <a:pPr marL="12700" marR="5080" algn="l">
              <a:lnSpc>
                <a:spcPct val="100000"/>
              </a:lnSpc>
              <a:spcBef>
                <a:spcPts val="100"/>
              </a:spcBef>
            </a:pPr>
            <a:r>
              <a:rPr lang="pt-BR" sz="1000" spc="60" dirty="0">
                <a:latin typeface="Tahoma"/>
                <a:cs typeface="Tahoma"/>
              </a:rPr>
              <a:t>2</a:t>
            </a:r>
            <a:r>
              <a:rPr lang="pt-BR" sz="1000" dirty="0">
                <a:latin typeface="Tahoma"/>
                <a:cs typeface="Tahoma"/>
              </a:rPr>
              <a:t>x</a:t>
            </a:r>
            <a:r>
              <a:rPr lang="pt-BR" sz="1000" spc="5" dirty="0">
                <a:latin typeface="Tahoma"/>
                <a:cs typeface="Tahoma"/>
              </a:rPr>
              <a:t> </a:t>
            </a:r>
            <a:r>
              <a:rPr lang="pt-BR" sz="1000" spc="40" dirty="0">
                <a:latin typeface="Tahoma"/>
                <a:cs typeface="Tahoma"/>
              </a:rPr>
              <a:t>previsão de Gênero para todas as faces usando 2 modelos de ML</a:t>
            </a:r>
            <a:r>
              <a:rPr sz="1000" spc="-10" dirty="0">
                <a:latin typeface="Tahoma"/>
                <a:cs typeface="Tahoma"/>
              </a:rPr>
              <a:t>*</a:t>
            </a:r>
            <a:endParaRPr sz="1000" dirty="0">
              <a:latin typeface="Tahoma"/>
              <a:cs typeface="Tahoma"/>
            </a:endParaRPr>
          </a:p>
        </p:txBody>
      </p:sp>
      <p:sp>
        <p:nvSpPr>
          <p:cNvPr id="40" name="object 40"/>
          <p:cNvSpPr/>
          <p:nvPr/>
        </p:nvSpPr>
        <p:spPr>
          <a:xfrm>
            <a:off x="11488349" y="4948394"/>
            <a:ext cx="1289685" cy="1250950"/>
          </a:xfrm>
          <a:custGeom>
            <a:avLst/>
            <a:gdLst/>
            <a:ahLst/>
            <a:cxnLst/>
            <a:rect l="l" t="t" r="r" b="b"/>
            <a:pathLst>
              <a:path w="1289684" h="1250950">
                <a:moveTo>
                  <a:pt x="1080945" y="1250699"/>
                </a:moveTo>
                <a:lnTo>
                  <a:pt x="208453" y="1250699"/>
                </a:lnTo>
                <a:lnTo>
                  <a:pt x="160657" y="1245194"/>
                </a:lnTo>
                <a:lnTo>
                  <a:pt x="116781" y="1229512"/>
                </a:lnTo>
                <a:lnTo>
                  <a:pt x="78076" y="1204904"/>
                </a:lnTo>
                <a:lnTo>
                  <a:pt x="45794" y="1172623"/>
                </a:lnTo>
                <a:lnTo>
                  <a:pt x="21187" y="1133918"/>
                </a:lnTo>
                <a:lnTo>
                  <a:pt x="5505" y="1090042"/>
                </a:lnTo>
                <a:lnTo>
                  <a:pt x="0" y="1042245"/>
                </a:lnTo>
                <a:lnTo>
                  <a:pt x="0" y="208454"/>
                </a:lnTo>
                <a:lnTo>
                  <a:pt x="5505" y="160657"/>
                </a:lnTo>
                <a:lnTo>
                  <a:pt x="21187" y="116781"/>
                </a:lnTo>
                <a:lnTo>
                  <a:pt x="45794" y="78076"/>
                </a:lnTo>
                <a:lnTo>
                  <a:pt x="78076" y="45795"/>
                </a:lnTo>
                <a:lnTo>
                  <a:pt x="116781" y="21187"/>
                </a:lnTo>
                <a:lnTo>
                  <a:pt x="160657" y="5505"/>
                </a:lnTo>
                <a:lnTo>
                  <a:pt x="208453" y="0"/>
                </a:lnTo>
                <a:lnTo>
                  <a:pt x="1080945" y="0"/>
                </a:lnTo>
                <a:lnTo>
                  <a:pt x="1121803" y="4042"/>
                </a:lnTo>
                <a:lnTo>
                  <a:pt x="1160717" y="15867"/>
                </a:lnTo>
                <a:lnTo>
                  <a:pt x="1196596" y="35022"/>
                </a:lnTo>
                <a:lnTo>
                  <a:pt x="1228344" y="61054"/>
                </a:lnTo>
                <a:lnTo>
                  <a:pt x="1254377" y="92803"/>
                </a:lnTo>
                <a:lnTo>
                  <a:pt x="1273532" y="128682"/>
                </a:lnTo>
                <a:lnTo>
                  <a:pt x="1285357" y="167596"/>
                </a:lnTo>
                <a:lnTo>
                  <a:pt x="1289399" y="208454"/>
                </a:lnTo>
                <a:lnTo>
                  <a:pt x="1289399" y="1042245"/>
                </a:lnTo>
                <a:lnTo>
                  <a:pt x="1283894" y="1090042"/>
                </a:lnTo>
                <a:lnTo>
                  <a:pt x="1268212" y="1133918"/>
                </a:lnTo>
                <a:lnTo>
                  <a:pt x="1243604" y="1172623"/>
                </a:lnTo>
                <a:lnTo>
                  <a:pt x="1211323" y="1204904"/>
                </a:lnTo>
                <a:lnTo>
                  <a:pt x="1172618" y="1229512"/>
                </a:lnTo>
                <a:lnTo>
                  <a:pt x="1128742" y="1245194"/>
                </a:lnTo>
                <a:lnTo>
                  <a:pt x="1080945" y="1250699"/>
                </a:lnTo>
                <a:close/>
              </a:path>
            </a:pathLst>
          </a:custGeom>
          <a:solidFill>
            <a:srgbClr val="B4ECED"/>
          </a:solidFill>
        </p:spPr>
        <p:txBody>
          <a:bodyPr wrap="square" lIns="0" tIns="0" rIns="0" bIns="0" rtlCol="0"/>
          <a:lstStyle/>
          <a:p>
            <a:endParaRPr lang="pt-BR"/>
          </a:p>
        </p:txBody>
      </p:sp>
      <p:sp>
        <p:nvSpPr>
          <p:cNvPr id="42" name="object 42"/>
          <p:cNvSpPr txBox="1"/>
          <p:nvPr/>
        </p:nvSpPr>
        <p:spPr>
          <a:xfrm>
            <a:off x="11571245" y="5277123"/>
            <a:ext cx="1126916" cy="474489"/>
          </a:xfrm>
          <a:prstGeom prst="rect">
            <a:avLst/>
          </a:prstGeom>
        </p:spPr>
        <p:txBody>
          <a:bodyPr vert="horz" wrap="square" lIns="0" tIns="12700" rIns="0" bIns="0" rtlCol="0">
            <a:spAutoFit/>
          </a:bodyPr>
          <a:lstStyle/>
          <a:p>
            <a:pPr marL="12700" algn="l">
              <a:lnSpc>
                <a:spcPct val="100000"/>
              </a:lnSpc>
              <a:spcBef>
                <a:spcPts val="100"/>
              </a:spcBef>
            </a:pPr>
            <a:r>
              <a:rPr lang="pt-BR" sz="1000" spc="85" dirty="0">
                <a:latin typeface="Tahoma"/>
                <a:cs typeface="Tahoma"/>
              </a:rPr>
              <a:t>3</a:t>
            </a:r>
            <a:r>
              <a:rPr lang="pt-BR" sz="1000" spc="-50" dirty="0">
                <a:latin typeface="Tahoma"/>
                <a:cs typeface="Tahoma"/>
              </a:rPr>
              <a:t>x</a:t>
            </a:r>
            <a:r>
              <a:rPr lang="pt-BR" sz="1000" spc="500" dirty="0">
                <a:latin typeface="Tahoma"/>
                <a:cs typeface="Tahoma"/>
              </a:rPr>
              <a:t> </a:t>
            </a:r>
            <a:r>
              <a:rPr lang="pt-BR" sz="1000" spc="-10" dirty="0">
                <a:latin typeface="Tahoma"/>
                <a:cs typeface="Tahoma"/>
              </a:rPr>
              <a:t>previsão todas as faces  usando 3 modelos de ML</a:t>
            </a:r>
            <a:r>
              <a:rPr sz="1000" spc="-10" dirty="0">
                <a:latin typeface="Tahoma"/>
                <a:cs typeface="Tahoma"/>
              </a:rPr>
              <a:t>*</a:t>
            </a:r>
            <a:endParaRPr sz="1000" dirty="0">
              <a:latin typeface="Tahoma"/>
              <a:cs typeface="Tahoma"/>
            </a:endParaRPr>
          </a:p>
        </p:txBody>
      </p:sp>
      <p:sp>
        <p:nvSpPr>
          <p:cNvPr id="43" name="object 43"/>
          <p:cNvSpPr/>
          <p:nvPr/>
        </p:nvSpPr>
        <p:spPr>
          <a:xfrm>
            <a:off x="12998196" y="3421494"/>
            <a:ext cx="1289685" cy="1339215"/>
          </a:xfrm>
          <a:custGeom>
            <a:avLst/>
            <a:gdLst/>
            <a:ahLst/>
            <a:cxnLst/>
            <a:rect l="l" t="t" r="r" b="b"/>
            <a:pathLst>
              <a:path w="1289684" h="1339214">
                <a:moveTo>
                  <a:pt x="1074495" y="1338599"/>
                </a:moveTo>
                <a:lnTo>
                  <a:pt x="214904" y="1338599"/>
                </a:lnTo>
                <a:lnTo>
                  <a:pt x="165628" y="1332924"/>
                </a:lnTo>
                <a:lnTo>
                  <a:pt x="120394" y="1316756"/>
                </a:lnTo>
                <a:lnTo>
                  <a:pt x="80492" y="1291387"/>
                </a:lnTo>
                <a:lnTo>
                  <a:pt x="47211" y="1258107"/>
                </a:lnTo>
                <a:lnTo>
                  <a:pt x="21843" y="1218205"/>
                </a:lnTo>
                <a:lnTo>
                  <a:pt x="5675" y="1172971"/>
                </a:lnTo>
                <a:lnTo>
                  <a:pt x="0" y="1123695"/>
                </a:lnTo>
                <a:lnTo>
                  <a:pt x="0" y="214904"/>
                </a:lnTo>
                <a:lnTo>
                  <a:pt x="5675" y="165628"/>
                </a:lnTo>
                <a:lnTo>
                  <a:pt x="21843" y="120394"/>
                </a:lnTo>
                <a:lnTo>
                  <a:pt x="47211" y="80492"/>
                </a:lnTo>
                <a:lnTo>
                  <a:pt x="80492" y="47212"/>
                </a:lnTo>
                <a:lnTo>
                  <a:pt x="120394" y="21843"/>
                </a:lnTo>
                <a:lnTo>
                  <a:pt x="165628" y="5675"/>
                </a:lnTo>
                <a:lnTo>
                  <a:pt x="214904" y="0"/>
                </a:lnTo>
                <a:lnTo>
                  <a:pt x="1074495" y="0"/>
                </a:lnTo>
                <a:lnTo>
                  <a:pt x="1116617" y="4167"/>
                </a:lnTo>
                <a:lnTo>
                  <a:pt x="1156735" y="16358"/>
                </a:lnTo>
                <a:lnTo>
                  <a:pt x="1193724" y="36106"/>
                </a:lnTo>
                <a:lnTo>
                  <a:pt x="1226455" y="62944"/>
                </a:lnTo>
                <a:lnTo>
                  <a:pt x="1253293" y="95675"/>
                </a:lnTo>
                <a:lnTo>
                  <a:pt x="1273041" y="132664"/>
                </a:lnTo>
                <a:lnTo>
                  <a:pt x="1285232" y="172782"/>
                </a:lnTo>
                <a:lnTo>
                  <a:pt x="1289400" y="214904"/>
                </a:lnTo>
                <a:lnTo>
                  <a:pt x="1289400" y="1123695"/>
                </a:lnTo>
                <a:lnTo>
                  <a:pt x="1283724" y="1172971"/>
                </a:lnTo>
                <a:lnTo>
                  <a:pt x="1267557" y="1218205"/>
                </a:lnTo>
                <a:lnTo>
                  <a:pt x="1242188" y="1258107"/>
                </a:lnTo>
                <a:lnTo>
                  <a:pt x="1208907" y="1291387"/>
                </a:lnTo>
                <a:lnTo>
                  <a:pt x="1169005" y="1316756"/>
                </a:lnTo>
                <a:lnTo>
                  <a:pt x="1123771" y="1332924"/>
                </a:lnTo>
                <a:lnTo>
                  <a:pt x="1074495" y="1338599"/>
                </a:lnTo>
                <a:close/>
              </a:path>
            </a:pathLst>
          </a:custGeom>
          <a:solidFill>
            <a:srgbClr val="B4ECED"/>
          </a:solidFill>
        </p:spPr>
        <p:txBody>
          <a:bodyPr wrap="square" lIns="0" tIns="0" rIns="0" bIns="0" rtlCol="0"/>
          <a:lstStyle/>
          <a:p>
            <a:endParaRPr/>
          </a:p>
        </p:txBody>
      </p:sp>
      <p:sp>
        <p:nvSpPr>
          <p:cNvPr id="44" name="object 44"/>
          <p:cNvSpPr txBox="1"/>
          <p:nvPr/>
        </p:nvSpPr>
        <p:spPr>
          <a:xfrm>
            <a:off x="13182600" y="3822700"/>
            <a:ext cx="942340" cy="482600"/>
          </a:xfrm>
          <a:prstGeom prst="rect">
            <a:avLst/>
          </a:prstGeom>
        </p:spPr>
        <p:txBody>
          <a:bodyPr vert="horz" wrap="square" lIns="0" tIns="12700" rIns="0" bIns="0" rtlCol="0">
            <a:spAutoFit/>
          </a:bodyPr>
          <a:lstStyle/>
          <a:p>
            <a:pPr marL="12700" marR="5080" algn="l">
              <a:lnSpc>
                <a:spcPct val="102699"/>
              </a:lnSpc>
              <a:spcBef>
                <a:spcPts val="95"/>
              </a:spcBef>
            </a:pPr>
            <a:r>
              <a:rPr lang="pt-BR" sz="1000" spc="50">
                <a:latin typeface="Tahoma"/>
                <a:cs typeface="Tahoma"/>
              </a:rPr>
              <a:t>Agrupamento das faces da mesma pessoa</a:t>
            </a:r>
            <a:endParaRPr lang="pt-BR" sz="1000">
              <a:latin typeface="Tahoma"/>
              <a:cs typeface="Tahoma"/>
            </a:endParaRPr>
          </a:p>
        </p:txBody>
      </p:sp>
      <p:sp>
        <p:nvSpPr>
          <p:cNvPr id="45" name="object 45"/>
          <p:cNvSpPr/>
          <p:nvPr/>
        </p:nvSpPr>
        <p:spPr>
          <a:xfrm>
            <a:off x="14518786" y="3421494"/>
            <a:ext cx="1289685" cy="1339215"/>
          </a:xfrm>
          <a:custGeom>
            <a:avLst/>
            <a:gdLst/>
            <a:ahLst/>
            <a:cxnLst/>
            <a:rect l="l" t="t" r="r" b="b"/>
            <a:pathLst>
              <a:path w="1289684" h="1339214">
                <a:moveTo>
                  <a:pt x="1074494" y="1338599"/>
                </a:moveTo>
                <a:lnTo>
                  <a:pt x="214904" y="1338599"/>
                </a:lnTo>
                <a:lnTo>
                  <a:pt x="165628" y="1332924"/>
                </a:lnTo>
                <a:lnTo>
                  <a:pt x="120394" y="1316756"/>
                </a:lnTo>
                <a:lnTo>
                  <a:pt x="80492" y="1291387"/>
                </a:lnTo>
                <a:lnTo>
                  <a:pt x="47211" y="1258107"/>
                </a:lnTo>
                <a:lnTo>
                  <a:pt x="21842" y="1218205"/>
                </a:lnTo>
                <a:lnTo>
                  <a:pt x="5675" y="1172971"/>
                </a:lnTo>
                <a:lnTo>
                  <a:pt x="0" y="1123695"/>
                </a:lnTo>
                <a:lnTo>
                  <a:pt x="0" y="214904"/>
                </a:lnTo>
                <a:lnTo>
                  <a:pt x="5675" y="165628"/>
                </a:lnTo>
                <a:lnTo>
                  <a:pt x="21842" y="120394"/>
                </a:lnTo>
                <a:lnTo>
                  <a:pt x="47211" y="80492"/>
                </a:lnTo>
                <a:lnTo>
                  <a:pt x="80492" y="47212"/>
                </a:lnTo>
                <a:lnTo>
                  <a:pt x="120394" y="21843"/>
                </a:lnTo>
                <a:lnTo>
                  <a:pt x="165628" y="5675"/>
                </a:lnTo>
                <a:lnTo>
                  <a:pt x="214904" y="0"/>
                </a:lnTo>
                <a:lnTo>
                  <a:pt x="1074494" y="0"/>
                </a:lnTo>
                <a:lnTo>
                  <a:pt x="1116617" y="4167"/>
                </a:lnTo>
                <a:lnTo>
                  <a:pt x="1156735" y="16358"/>
                </a:lnTo>
                <a:lnTo>
                  <a:pt x="1193724" y="36106"/>
                </a:lnTo>
                <a:lnTo>
                  <a:pt x="1226456" y="62944"/>
                </a:lnTo>
                <a:lnTo>
                  <a:pt x="1253293" y="95675"/>
                </a:lnTo>
                <a:lnTo>
                  <a:pt x="1273041" y="132664"/>
                </a:lnTo>
                <a:lnTo>
                  <a:pt x="1285232" y="172782"/>
                </a:lnTo>
                <a:lnTo>
                  <a:pt x="1289399" y="214904"/>
                </a:lnTo>
                <a:lnTo>
                  <a:pt x="1289399" y="1123695"/>
                </a:lnTo>
                <a:lnTo>
                  <a:pt x="1283724" y="1172971"/>
                </a:lnTo>
                <a:lnTo>
                  <a:pt x="1267557" y="1218205"/>
                </a:lnTo>
                <a:lnTo>
                  <a:pt x="1242188" y="1258107"/>
                </a:lnTo>
                <a:lnTo>
                  <a:pt x="1208907" y="1291387"/>
                </a:lnTo>
                <a:lnTo>
                  <a:pt x="1169005" y="1316756"/>
                </a:lnTo>
                <a:lnTo>
                  <a:pt x="1123771" y="1332924"/>
                </a:lnTo>
                <a:lnTo>
                  <a:pt x="1074494" y="1338599"/>
                </a:lnTo>
                <a:close/>
              </a:path>
            </a:pathLst>
          </a:custGeom>
          <a:solidFill>
            <a:srgbClr val="B4ECED"/>
          </a:solidFill>
        </p:spPr>
        <p:txBody>
          <a:bodyPr wrap="square" lIns="0" tIns="0" rIns="0" bIns="0" rtlCol="0"/>
          <a:lstStyle/>
          <a:p>
            <a:endParaRPr/>
          </a:p>
        </p:txBody>
      </p:sp>
      <p:sp>
        <p:nvSpPr>
          <p:cNvPr id="46" name="object 46"/>
          <p:cNvSpPr txBox="1"/>
          <p:nvPr/>
        </p:nvSpPr>
        <p:spPr>
          <a:xfrm>
            <a:off x="14654756" y="3665624"/>
            <a:ext cx="911225" cy="792076"/>
          </a:xfrm>
          <a:prstGeom prst="rect">
            <a:avLst/>
          </a:prstGeom>
        </p:spPr>
        <p:txBody>
          <a:bodyPr vert="horz" wrap="square" lIns="0" tIns="12700" rIns="0" bIns="0" rtlCol="0">
            <a:spAutoFit/>
          </a:bodyPr>
          <a:lstStyle/>
          <a:p>
            <a:pPr marL="12065" marR="5080" algn="l">
              <a:lnSpc>
                <a:spcPct val="102699"/>
              </a:lnSpc>
              <a:spcBef>
                <a:spcPts val="95"/>
              </a:spcBef>
            </a:pPr>
            <a:r>
              <a:rPr lang="pt-BR" sz="1000">
                <a:latin typeface="Tahoma"/>
                <a:cs typeface="Tahoma"/>
              </a:rPr>
              <a:t>Previsões agregadas de idade, gênero para cada pessoa</a:t>
            </a:r>
          </a:p>
        </p:txBody>
      </p:sp>
      <p:sp>
        <p:nvSpPr>
          <p:cNvPr id="47" name="object 47"/>
          <p:cNvSpPr/>
          <p:nvPr/>
        </p:nvSpPr>
        <p:spPr>
          <a:xfrm>
            <a:off x="15671569" y="4948394"/>
            <a:ext cx="1289685" cy="1250950"/>
          </a:xfrm>
          <a:custGeom>
            <a:avLst/>
            <a:gdLst/>
            <a:ahLst/>
            <a:cxnLst/>
            <a:rect l="l" t="t" r="r" b="b"/>
            <a:pathLst>
              <a:path w="1289684" h="1250950">
                <a:moveTo>
                  <a:pt x="1080945" y="1250699"/>
                </a:moveTo>
                <a:lnTo>
                  <a:pt x="208454" y="1250699"/>
                </a:lnTo>
                <a:lnTo>
                  <a:pt x="160658" y="1245194"/>
                </a:lnTo>
                <a:lnTo>
                  <a:pt x="116781" y="1229512"/>
                </a:lnTo>
                <a:lnTo>
                  <a:pt x="78077" y="1204904"/>
                </a:lnTo>
                <a:lnTo>
                  <a:pt x="45795" y="1172623"/>
                </a:lnTo>
                <a:lnTo>
                  <a:pt x="21187" y="1133918"/>
                </a:lnTo>
                <a:lnTo>
                  <a:pt x="5505" y="1090042"/>
                </a:lnTo>
                <a:lnTo>
                  <a:pt x="0" y="1042245"/>
                </a:lnTo>
                <a:lnTo>
                  <a:pt x="0" y="208454"/>
                </a:lnTo>
                <a:lnTo>
                  <a:pt x="5505" y="160657"/>
                </a:lnTo>
                <a:lnTo>
                  <a:pt x="21187" y="116781"/>
                </a:lnTo>
                <a:lnTo>
                  <a:pt x="45795" y="78076"/>
                </a:lnTo>
                <a:lnTo>
                  <a:pt x="78077" y="45795"/>
                </a:lnTo>
                <a:lnTo>
                  <a:pt x="116781" y="21187"/>
                </a:lnTo>
                <a:lnTo>
                  <a:pt x="160658" y="5505"/>
                </a:lnTo>
                <a:lnTo>
                  <a:pt x="208454" y="0"/>
                </a:lnTo>
                <a:lnTo>
                  <a:pt x="1080945" y="0"/>
                </a:lnTo>
                <a:lnTo>
                  <a:pt x="1121803" y="4042"/>
                </a:lnTo>
                <a:lnTo>
                  <a:pt x="1160718" y="15867"/>
                </a:lnTo>
                <a:lnTo>
                  <a:pt x="1196596" y="35022"/>
                </a:lnTo>
                <a:lnTo>
                  <a:pt x="1228345" y="61054"/>
                </a:lnTo>
                <a:lnTo>
                  <a:pt x="1254377" y="92803"/>
                </a:lnTo>
                <a:lnTo>
                  <a:pt x="1273532" y="128682"/>
                </a:lnTo>
                <a:lnTo>
                  <a:pt x="1285357" y="167596"/>
                </a:lnTo>
                <a:lnTo>
                  <a:pt x="1289399" y="208454"/>
                </a:lnTo>
                <a:lnTo>
                  <a:pt x="1289399" y="1042245"/>
                </a:lnTo>
                <a:lnTo>
                  <a:pt x="1283894" y="1090042"/>
                </a:lnTo>
                <a:lnTo>
                  <a:pt x="1268212" y="1133918"/>
                </a:lnTo>
                <a:lnTo>
                  <a:pt x="1243604" y="1172623"/>
                </a:lnTo>
                <a:lnTo>
                  <a:pt x="1211322" y="1204904"/>
                </a:lnTo>
                <a:lnTo>
                  <a:pt x="1172618" y="1229512"/>
                </a:lnTo>
                <a:lnTo>
                  <a:pt x="1128741" y="1245194"/>
                </a:lnTo>
                <a:lnTo>
                  <a:pt x="1080945" y="1250699"/>
                </a:lnTo>
                <a:close/>
              </a:path>
            </a:pathLst>
          </a:custGeom>
          <a:solidFill>
            <a:srgbClr val="D4DEE7"/>
          </a:solidFill>
        </p:spPr>
        <p:txBody>
          <a:bodyPr wrap="square" lIns="0" tIns="0" rIns="0" bIns="0" rtlCol="0"/>
          <a:lstStyle/>
          <a:p>
            <a:endParaRPr/>
          </a:p>
        </p:txBody>
      </p:sp>
      <p:sp>
        <p:nvSpPr>
          <p:cNvPr id="48" name="object 48"/>
          <p:cNvSpPr txBox="1"/>
          <p:nvPr/>
        </p:nvSpPr>
        <p:spPr>
          <a:xfrm>
            <a:off x="15805648" y="5311914"/>
            <a:ext cx="1066041" cy="517386"/>
          </a:xfrm>
          <a:prstGeom prst="rect">
            <a:avLst/>
          </a:prstGeom>
        </p:spPr>
        <p:txBody>
          <a:bodyPr vert="horz" wrap="square" lIns="0" tIns="8890" rIns="0" bIns="0" rtlCol="0">
            <a:spAutoFit/>
          </a:bodyPr>
          <a:lstStyle/>
          <a:p>
            <a:pPr marL="12700" marR="5080" algn="l">
              <a:lnSpc>
                <a:spcPct val="102699"/>
              </a:lnSpc>
              <a:spcBef>
                <a:spcPts val="95"/>
              </a:spcBef>
            </a:pPr>
            <a:r>
              <a:rPr lang="pt-BR" sz="1100">
                <a:latin typeface="Tahoma"/>
                <a:cs typeface="Tahoma"/>
              </a:rPr>
              <a:t>Revisão dos resultados de baixa confiança</a:t>
            </a:r>
          </a:p>
        </p:txBody>
      </p:sp>
      <p:sp>
        <p:nvSpPr>
          <p:cNvPr id="49" name="object 49"/>
          <p:cNvSpPr/>
          <p:nvPr/>
        </p:nvSpPr>
        <p:spPr>
          <a:xfrm>
            <a:off x="7412353" y="5032871"/>
            <a:ext cx="1289685" cy="1166495"/>
          </a:xfrm>
          <a:custGeom>
            <a:avLst/>
            <a:gdLst/>
            <a:ahLst/>
            <a:cxnLst/>
            <a:rect l="l" t="t" r="r" b="b"/>
            <a:pathLst>
              <a:path w="1289684" h="1166495">
                <a:moveTo>
                  <a:pt x="1094995" y="1166399"/>
                </a:moveTo>
                <a:lnTo>
                  <a:pt x="194403" y="1166399"/>
                </a:lnTo>
                <a:lnTo>
                  <a:pt x="149828" y="1161265"/>
                </a:lnTo>
                <a:lnTo>
                  <a:pt x="108909" y="1146640"/>
                </a:lnTo>
                <a:lnTo>
                  <a:pt x="72814" y="1123691"/>
                </a:lnTo>
                <a:lnTo>
                  <a:pt x="42708" y="1093585"/>
                </a:lnTo>
                <a:lnTo>
                  <a:pt x="19759" y="1057490"/>
                </a:lnTo>
                <a:lnTo>
                  <a:pt x="5134" y="1016571"/>
                </a:lnTo>
                <a:lnTo>
                  <a:pt x="0" y="971995"/>
                </a:lnTo>
                <a:lnTo>
                  <a:pt x="0" y="194403"/>
                </a:lnTo>
                <a:lnTo>
                  <a:pt x="5134" y="149829"/>
                </a:lnTo>
                <a:lnTo>
                  <a:pt x="19759" y="108910"/>
                </a:lnTo>
                <a:lnTo>
                  <a:pt x="42708" y="72814"/>
                </a:lnTo>
                <a:lnTo>
                  <a:pt x="72814" y="42708"/>
                </a:lnTo>
                <a:lnTo>
                  <a:pt x="108909" y="19759"/>
                </a:lnTo>
                <a:lnTo>
                  <a:pt x="149828" y="5134"/>
                </a:lnTo>
                <a:lnTo>
                  <a:pt x="194403" y="0"/>
                </a:lnTo>
                <a:lnTo>
                  <a:pt x="1094995" y="0"/>
                </a:lnTo>
                <a:lnTo>
                  <a:pt x="1133099" y="3769"/>
                </a:lnTo>
                <a:lnTo>
                  <a:pt x="1202851" y="32662"/>
                </a:lnTo>
                <a:lnTo>
                  <a:pt x="1232459" y="56939"/>
                </a:lnTo>
                <a:lnTo>
                  <a:pt x="1256737" y="86548"/>
                </a:lnTo>
                <a:lnTo>
                  <a:pt x="1285630" y="156300"/>
                </a:lnTo>
                <a:lnTo>
                  <a:pt x="1289399" y="194403"/>
                </a:lnTo>
                <a:lnTo>
                  <a:pt x="1289399" y="971995"/>
                </a:lnTo>
                <a:lnTo>
                  <a:pt x="1284265" y="1016571"/>
                </a:lnTo>
                <a:lnTo>
                  <a:pt x="1269640" y="1057490"/>
                </a:lnTo>
                <a:lnTo>
                  <a:pt x="1246691" y="1093585"/>
                </a:lnTo>
                <a:lnTo>
                  <a:pt x="1216585" y="1123691"/>
                </a:lnTo>
                <a:lnTo>
                  <a:pt x="1180490" y="1146640"/>
                </a:lnTo>
                <a:lnTo>
                  <a:pt x="1139571" y="1161265"/>
                </a:lnTo>
                <a:lnTo>
                  <a:pt x="1094995" y="1166399"/>
                </a:lnTo>
                <a:close/>
              </a:path>
            </a:pathLst>
          </a:custGeom>
          <a:solidFill>
            <a:srgbClr val="D4DEE7"/>
          </a:solidFill>
        </p:spPr>
        <p:txBody>
          <a:bodyPr wrap="square" lIns="0" tIns="0" rIns="0" bIns="0" rtlCol="0"/>
          <a:lstStyle/>
          <a:p>
            <a:endParaRPr/>
          </a:p>
        </p:txBody>
      </p:sp>
      <p:sp>
        <p:nvSpPr>
          <p:cNvPr id="50" name="object 50"/>
          <p:cNvSpPr txBox="1"/>
          <p:nvPr/>
        </p:nvSpPr>
        <p:spPr>
          <a:xfrm>
            <a:off x="7616825" y="5296256"/>
            <a:ext cx="917575" cy="685444"/>
          </a:xfrm>
          <a:prstGeom prst="rect">
            <a:avLst/>
          </a:prstGeom>
        </p:spPr>
        <p:txBody>
          <a:bodyPr vert="horz" wrap="square" lIns="0" tIns="8890" rIns="0" bIns="0" rtlCol="0">
            <a:spAutoFit/>
          </a:bodyPr>
          <a:lstStyle/>
          <a:p>
            <a:pPr marL="12700" marR="5080" algn="l">
              <a:lnSpc>
                <a:spcPct val="102299"/>
              </a:lnSpc>
              <a:spcBef>
                <a:spcPts val="70"/>
              </a:spcBef>
            </a:pPr>
            <a:r>
              <a:rPr lang="pt-BR" sz="1100">
                <a:latin typeface="Tahoma"/>
                <a:cs typeface="Tahoma"/>
              </a:rPr>
              <a:t>Detecção e duplicação únicas de anúncios</a:t>
            </a:r>
          </a:p>
        </p:txBody>
      </p:sp>
      <p:grpSp>
        <p:nvGrpSpPr>
          <p:cNvPr id="51" name="object 51"/>
          <p:cNvGrpSpPr/>
          <p:nvPr/>
        </p:nvGrpSpPr>
        <p:grpSpPr>
          <a:xfrm>
            <a:off x="9095012" y="1639437"/>
            <a:ext cx="7212965" cy="3121025"/>
            <a:chOff x="9095012" y="1639437"/>
            <a:chExt cx="7212965" cy="3121025"/>
          </a:xfrm>
        </p:grpSpPr>
        <p:sp>
          <p:nvSpPr>
            <p:cNvPr id="52" name="object 52"/>
            <p:cNvSpPr/>
            <p:nvPr/>
          </p:nvSpPr>
          <p:spPr>
            <a:xfrm>
              <a:off x="9099774" y="1644200"/>
              <a:ext cx="7203440" cy="0"/>
            </a:xfrm>
            <a:custGeom>
              <a:avLst/>
              <a:gdLst/>
              <a:ahLst/>
              <a:cxnLst/>
              <a:rect l="l" t="t" r="r" b="b"/>
              <a:pathLst>
                <a:path w="7203440">
                  <a:moveTo>
                    <a:pt x="0" y="0"/>
                  </a:moveTo>
                  <a:lnTo>
                    <a:pt x="7203299" y="0"/>
                  </a:lnTo>
                </a:path>
              </a:pathLst>
            </a:custGeom>
            <a:ln w="9524">
              <a:solidFill>
                <a:srgbClr val="595959"/>
              </a:solidFill>
            </a:ln>
          </p:spPr>
          <p:txBody>
            <a:bodyPr wrap="square" lIns="0" tIns="0" rIns="0" bIns="0" rtlCol="0"/>
            <a:lstStyle/>
            <a:p>
              <a:endParaRPr/>
            </a:p>
          </p:txBody>
        </p:sp>
        <p:sp>
          <p:nvSpPr>
            <p:cNvPr id="53" name="object 53"/>
            <p:cNvSpPr/>
            <p:nvPr/>
          </p:nvSpPr>
          <p:spPr>
            <a:xfrm>
              <a:off x="9957015" y="3421494"/>
              <a:ext cx="1289685" cy="1339215"/>
            </a:xfrm>
            <a:custGeom>
              <a:avLst/>
              <a:gdLst/>
              <a:ahLst/>
              <a:cxnLst/>
              <a:rect l="l" t="t" r="r" b="b"/>
              <a:pathLst>
                <a:path w="1289684" h="1339214">
                  <a:moveTo>
                    <a:pt x="1074495" y="1338599"/>
                  </a:moveTo>
                  <a:lnTo>
                    <a:pt x="214903" y="1338599"/>
                  </a:lnTo>
                  <a:lnTo>
                    <a:pt x="165628" y="1332924"/>
                  </a:lnTo>
                  <a:lnTo>
                    <a:pt x="120394" y="1316756"/>
                  </a:lnTo>
                  <a:lnTo>
                    <a:pt x="80492" y="1291387"/>
                  </a:lnTo>
                  <a:lnTo>
                    <a:pt x="47211" y="1258107"/>
                  </a:lnTo>
                  <a:lnTo>
                    <a:pt x="21843" y="1218205"/>
                  </a:lnTo>
                  <a:lnTo>
                    <a:pt x="5675" y="1172971"/>
                  </a:lnTo>
                  <a:lnTo>
                    <a:pt x="0" y="1123695"/>
                  </a:lnTo>
                  <a:lnTo>
                    <a:pt x="0" y="214904"/>
                  </a:lnTo>
                  <a:lnTo>
                    <a:pt x="5675" y="165628"/>
                  </a:lnTo>
                  <a:lnTo>
                    <a:pt x="21843" y="120394"/>
                  </a:lnTo>
                  <a:lnTo>
                    <a:pt x="47211" y="80492"/>
                  </a:lnTo>
                  <a:lnTo>
                    <a:pt x="80492" y="47212"/>
                  </a:lnTo>
                  <a:lnTo>
                    <a:pt x="120394" y="21843"/>
                  </a:lnTo>
                  <a:lnTo>
                    <a:pt x="165628" y="5675"/>
                  </a:lnTo>
                  <a:lnTo>
                    <a:pt x="214903" y="0"/>
                  </a:lnTo>
                  <a:lnTo>
                    <a:pt x="1074495" y="0"/>
                  </a:lnTo>
                  <a:lnTo>
                    <a:pt x="1116617" y="4167"/>
                  </a:lnTo>
                  <a:lnTo>
                    <a:pt x="1156736" y="16358"/>
                  </a:lnTo>
                  <a:lnTo>
                    <a:pt x="1193725" y="36106"/>
                  </a:lnTo>
                  <a:lnTo>
                    <a:pt x="1226456" y="62944"/>
                  </a:lnTo>
                  <a:lnTo>
                    <a:pt x="1253293" y="95675"/>
                  </a:lnTo>
                  <a:lnTo>
                    <a:pt x="1273041" y="132664"/>
                  </a:lnTo>
                  <a:lnTo>
                    <a:pt x="1285232" y="172782"/>
                  </a:lnTo>
                  <a:lnTo>
                    <a:pt x="1289399" y="214904"/>
                  </a:lnTo>
                  <a:lnTo>
                    <a:pt x="1289399" y="1123695"/>
                  </a:lnTo>
                  <a:lnTo>
                    <a:pt x="1283724" y="1172971"/>
                  </a:lnTo>
                  <a:lnTo>
                    <a:pt x="1267556" y="1218205"/>
                  </a:lnTo>
                  <a:lnTo>
                    <a:pt x="1242188" y="1258107"/>
                  </a:lnTo>
                  <a:lnTo>
                    <a:pt x="1208907" y="1291387"/>
                  </a:lnTo>
                  <a:lnTo>
                    <a:pt x="1169005" y="1316756"/>
                  </a:lnTo>
                  <a:lnTo>
                    <a:pt x="1123771" y="1332924"/>
                  </a:lnTo>
                  <a:lnTo>
                    <a:pt x="1074495" y="1338599"/>
                  </a:lnTo>
                  <a:close/>
                </a:path>
              </a:pathLst>
            </a:custGeom>
            <a:solidFill>
              <a:srgbClr val="B4ECED"/>
            </a:solidFill>
          </p:spPr>
          <p:txBody>
            <a:bodyPr wrap="square" lIns="0" tIns="0" rIns="0" bIns="0" rtlCol="0"/>
            <a:lstStyle/>
            <a:p>
              <a:endParaRPr/>
            </a:p>
          </p:txBody>
        </p:sp>
      </p:grpSp>
      <p:sp>
        <p:nvSpPr>
          <p:cNvPr id="55" name="object 55"/>
          <p:cNvSpPr txBox="1"/>
          <p:nvPr/>
        </p:nvSpPr>
        <p:spPr>
          <a:xfrm>
            <a:off x="5954622" y="1874501"/>
            <a:ext cx="1914088" cy="874598"/>
          </a:xfrm>
          <a:prstGeom prst="rect">
            <a:avLst/>
          </a:prstGeom>
        </p:spPr>
        <p:txBody>
          <a:bodyPr vert="horz" wrap="square" lIns="0" tIns="12700" rIns="0" bIns="0" rtlCol="0">
            <a:spAutoFit/>
          </a:bodyPr>
          <a:lstStyle/>
          <a:p>
            <a:pPr marL="12700" marR="5080">
              <a:lnSpc>
                <a:spcPct val="100000"/>
              </a:lnSpc>
              <a:spcBef>
                <a:spcPts val="100"/>
              </a:spcBef>
            </a:pPr>
            <a:r>
              <a:rPr lang="pt-BR" sz="2800" spc="140">
                <a:latin typeface="Tahoma"/>
                <a:cs typeface="Tahoma"/>
              </a:rPr>
              <a:t>Processo de Análise</a:t>
            </a:r>
            <a:endParaRPr lang="pt-BR" sz="2800">
              <a:latin typeface="Tahoma"/>
              <a:cs typeface="Tahoma"/>
            </a:endParaRPr>
          </a:p>
        </p:txBody>
      </p:sp>
      <p:sp>
        <p:nvSpPr>
          <p:cNvPr id="56" name="object 56"/>
          <p:cNvSpPr/>
          <p:nvPr/>
        </p:nvSpPr>
        <p:spPr>
          <a:xfrm>
            <a:off x="5886374" y="5032870"/>
            <a:ext cx="1289685" cy="1166495"/>
          </a:xfrm>
          <a:custGeom>
            <a:avLst/>
            <a:gdLst/>
            <a:ahLst/>
            <a:cxnLst/>
            <a:rect l="l" t="t" r="r" b="b"/>
            <a:pathLst>
              <a:path w="1289684" h="1166495">
                <a:moveTo>
                  <a:pt x="1094995" y="1166399"/>
                </a:moveTo>
                <a:lnTo>
                  <a:pt x="194403" y="1166399"/>
                </a:lnTo>
                <a:lnTo>
                  <a:pt x="149828" y="1161265"/>
                </a:lnTo>
                <a:lnTo>
                  <a:pt x="108909" y="1146640"/>
                </a:lnTo>
                <a:lnTo>
                  <a:pt x="72814" y="1123691"/>
                </a:lnTo>
                <a:lnTo>
                  <a:pt x="42708" y="1093585"/>
                </a:lnTo>
                <a:lnTo>
                  <a:pt x="19759" y="1057490"/>
                </a:lnTo>
                <a:lnTo>
                  <a:pt x="5134" y="1016571"/>
                </a:lnTo>
                <a:lnTo>
                  <a:pt x="0" y="971996"/>
                </a:lnTo>
                <a:lnTo>
                  <a:pt x="0" y="194403"/>
                </a:lnTo>
                <a:lnTo>
                  <a:pt x="5134" y="149829"/>
                </a:lnTo>
                <a:lnTo>
                  <a:pt x="19759" y="108910"/>
                </a:lnTo>
                <a:lnTo>
                  <a:pt x="42708" y="72814"/>
                </a:lnTo>
                <a:lnTo>
                  <a:pt x="72814" y="42708"/>
                </a:lnTo>
                <a:lnTo>
                  <a:pt x="108909" y="19759"/>
                </a:lnTo>
                <a:lnTo>
                  <a:pt x="149828" y="5134"/>
                </a:lnTo>
                <a:lnTo>
                  <a:pt x="194403" y="0"/>
                </a:lnTo>
                <a:lnTo>
                  <a:pt x="1094995" y="0"/>
                </a:lnTo>
                <a:lnTo>
                  <a:pt x="1133099" y="3769"/>
                </a:lnTo>
                <a:lnTo>
                  <a:pt x="1202851" y="32662"/>
                </a:lnTo>
                <a:lnTo>
                  <a:pt x="1232459" y="56939"/>
                </a:lnTo>
                <a:lnTo>
                  <a:pt x="1256737" y="86548"/>
                </a:lnTo>
                <a:lnTo>
                  <a:pt x="1285630" y="156300"/>
                </a:lnTo>
                <a:lnTo>
                  <a:pt x="1289399" y="194403"/>
                </a:lnTo>
                <a:lnTo>
                  <a:pt x="1289399" y="971996"/>
                </a:lnTo>
                <a:lnTo>
                  <a:pt x="1284265" y="1016571"/>
                </a:lnTo>
                <a:lnTo>
                  <a:pt x="1269640" y="1057490"/>
                </a:lnTo>
                <a:lnTo>
                  <a:pt x="1246691" y="1093585"/>
                </a:lnTo>
                <a:lnTo>
                  <a:pt x="1216585" y="1123691"/>
                </a:lnTo>
                <a:lnTo>
                  <a:pt x="1180490" y="1146640"/>
                </a:lnTo>
                <a:lnTo>
                  <a:pt x="1139571" y="1161265"/>
                </a:lnTo>
                <a:lnTo>
                  <a:pt x="1094995" y="1166399"/>
                </a:lnTo>
                <a:close/>
              </a:path>
            </a:pathLst>
          </a:custGeom>
          <a:solidFill>
            <a:srgbClr val="D4DEE7"/>
          </a:solidFill>
        </p:spPr>
        <p:txBody>
          <a:bodyPr wrap="square" lIns="0" tIns="0" rIns="0" bIns="0" rtlCol="0"/>
          <a:lstStyle/>
          <a:p>
            <a:endParaRPr/>
          </a:p>
        </p:txBody>
      </p:sp>
      <p:sp>
        <p:nvSpPr>
          <p:cNvPr id="59" name="object 59"/>
          <p:cNvSpPr txBox="1"/>
          <p:nvPr/>
        </p:nvSpPr>
        <p:spPr>
          <a:xfrm>
            <a:off x="9079125" y="8155505"/>
            <a:ext cx="6999075" cy="528320"/>
          </a:xfrm>
          <a:prstGeom prst="rect">
            <a:avLst/>
          </a:prstGeom>
        </p:spPr>
        <p:txBody>
          <a:bodyPr vert="horz" wrap="square" lIns="0" tIns="12700" rIns="0" bIns="0" rtlCol="0">
            <a:spAutoFit/>
          </a:bodyPr>
          <a:lstStyle/>
          <a:p>
            <a:pPr marL="12700" marR="5080">
              <a:lnSpc>
                <a:spcPct val="100000"/>
              </a:lnSpc>
              <a:spcBef>
                <a:spcPts val="100"/>
              </a:spcBef>
            </a:pPr>
            <a:r>
              <a:rPr lang="pt-BR" sz="1100" dirty="0">
                <a:solidFill>
                  <a:srgbClr val="243745"/>
                </a:solidFill>
                <a:latin typeface="Tahoma"/>
                <a:cs typeface="Tahoma"/>
              </a:rPr>
              <a:t>Para máxima precisão, a ER usa um conjunto de modelos de ML múltiplos do </a:t>
            </a:r>
            <a:r>
              <a:rPr lang="pt-BR" sz="1100" spc="50" dirty="0" err="1">
                <a:solidFill>
                  <a:srgbClr val="243745"/>
                </a:solidFill>
                <a:latin typeface="Tahoma"/>
                <a:cs typeface="Tahoma"/>
              </a:rPr>
              <a:t>DeepFace</a:t>
            </a:r>
            <a:r>
              <a:rPr lang="pt-BR" sz="1100" spc="50" dirty="0">
                <a:solidFill>
                  <a:srgbClr val="243745"/>
                </a:solidFill>
                <a:latin typeface="Tahoma"/>
                <a:cs typeface="Tahoma"/>
              </a:rPr>
              <a:t>,</a:t>
            </a:r>
            <a:r>
              <a:rPr lang="pt-BR" sz="1100" spc="40" dirty="0">
                <a:solidFill>
                  <a:srgbClr val="243745"/>
                </a:solidFill>
                <a:latin typeface="Tahoma"/>
                <a:cs typeface="Tahoma"/>
              </a:rPr>
              <a:t> </a:t>
            </a:r>
            <a:r>
              <a:rPr lang="pt-BR" sz="1100" spc="50" dirty="0" err="1">
                <a:solidFill>
                  <a:srgbClr val="243745"/>
                </a:solidFill>
                <a:latin typeface="Tahoma"/>
                <a:cs typeface="Tahoma"/>
              </a:rPr>
              <a:t>FairFace</a:t>
            </a:r>
            <a:r>
              <a:rPr lang="pt-BR" sz="1100" spc="45" dirty="0">
                <a:solidFill>
                  <a:srgbClr val="243745"/>
                </a:solidFill>
                <a:latin typeface="Tahoma"/>
                <a:cs typeface="Tahoma"/>
              </a:rPr>
              <a:t> </a:t>
            </a:r>
            <a:r>
              <a:rPr lang="pt-BR" sz="1100" spc="50" dirty="0">
                <a:solidFill>
                  <a:srgbClr val="243745"/>
                </a:solidFill>
                <a:latin typeface="Tahoma"/>
                <a:cs typeface="Tahoma"/>
              </a:rPr>
              <a:t>e seus próprios modelos de IA, e agrega os resultados de cada um desses modelos e das várias observações da cada face em cada quadro do vídeo</a:t>
            </a:r>
            <a:r>
              <a:rPr lang="pt-BR" sz="1100" spc="-10" dirty="0">
                <a:latin typeface="Arial"/>
                <a:cs typeface="Arial"/>
              </a:rPr>
              <a:t>.</a:t>
            </a:r>
            <a:endParaRPr lang="pt-BR" sz="1100" dirty="0">
              <a:latin typeface="Arial"/>
              <a:cs typeface="Arial"/>
            </a:endParaRPr>
          </a:p>
        </p:txBody>
      </p:sp>
      <p:sp>
        <p:nvSpPr>
          <p:cNvPr id="60" name="object 60"/>
          <p:cNvSpPr txBox="1"/>
          <p:nvPr/>
        </p:nvSpPr>
        <p:spPr>
          <a:xfrm>
            <a:off x="9079125" y="8826065"/>
            <a:ext cx="6486856" cy="351378"/>
          </a:xfrm>
          <a:prstGeom prst="rect">
            <a:avLst/>
          </a:prstGeom>
        </p:spPr>
        <p:txBody>
          <a:bodyPr vert="horz" wrap="square" lIns="0" tIns="12700" rIns="0" bIns="0" rtlCol="0">
            <a:spAutoFit/>
          </a:bodyPr>
          <a:lstStyle/>
          <a:p>
            <a:pPr marL="12700" marR="5080">
              <a:lnSpc>
                <a:spcPct val="100000"/>
              </a:lnSpc>
              <a:spcBef>
                <a:spcPts val="100"/>
              </a:spcBef>
            </a:pPr>
            <a:r>
              <a:rPr lang="pt-BR" sz="1100" dirty="0">
                <a:latin typeface="Arial"/>
                <a:cs typeface="Arial"/>
              </a:rPr>
              <a:t>O modelo mapeia as observações para um vetor de 128 dimensões, examinando características além do rosto humano </a:t>
            </a:r>
            <a:r>
              <a:rPr lang="pt-BR" sz="1100" dirty="0" err="1">
                <a:latin typeface="Arial"/>
                <a:cs typeface="Arial"/>
              </a:rPr>
              <a:t>eincluindo</a:t>
            </a:r>
            <a:r>
              <a:rPr lang="pt-BR" sz="1100" dirty="0">
                <a:latin typeface="Arial"/>
                <a:cs typeface="Arial"/>
              </a:rPr>
              <a:t> elementos como cabelo e roupas ao redor da cabeça e do rosto</a:t>
            </a:r>
            <a:r>
              <a:rPr lang="pt-BR" sz="1100" spc="-10" dirty="0">
                <a:latin typeface="Arial"/>
                <a:cs typeface="Arial"/>
              </a:rPr>
              <a:t>.</a:t>
            </a:r>
            <a:endParaRPr lang="pt-BR" sz="1100" dirty="0">
              <a:latin typeface="Arial"/>
              <a:cs typeface="Arial"/>
            </a:endParaRPr>
          </a:p>
        </p:txBody>
      </p:sp>
      <p:sp>
        <p:nvSpPr>
          <p:cNvPr id="61" name="object 61"/>
          <p:cNvSpPr txBox="1">
            <a:spLocks noGrp="1"/>
          </p:cNvSpPr>
          <p:nvPr>
            <p:ph type="title"/>
          </p:nvPr>
        </p:nvSpPr>
        <p:spPr>
          <a:xfrm>
            <a:off x="878570" y="622396"/>
            <a:ext cx="5890895" cy="929998"/>
          </a:xfrm>
          <a:prstGeom prst="rect">
            <a:avLst/>
          </a:prstGeom>
        </p:spPr>
        <p:txBody>
          <a:bodyPr vert="horz" wrap="square" lIns="0" tIns="189484" rIns="0" bIns="0" rtlCol="0">
            <a:spAutoFit/>
          </a:bodyPr>
          <a:lstStyle/>
          <a:p>
            <a:pPr marL="6350">
              <a:lnSpc>
                <a:spcPct val="100000"/>
              </a:lnSpc>
              <a:spcBef>
                <a:spcPts val="100"/>
              </a:spcBef>
            </a:pPr>
            <a:r>
              <a:rPr lang="pt-BR" sz="4800" spc="229"/>
              <a:t>Metodologia</a:t>
            </a:r>
            <a:endParaRPr lang="pt-BR" sz="4800"/>
          </a:p>
        </p:txBody>
      </p:sp>
      <p:sp>
        <p:nvSpPr>
          <p:cNvPr id="62" name="object 62"/>
          <p:cNvSpPr txBox="1"/>
          <p:nvPr/>
        </p:nvSpPr>
        <p:spPr>
          <a:xfrm>
            <a:off x="8509437" y="8155492"/>
            <a:ext cx="382270" cy="182101"/>
          </a:xfrm>
          <a:prstGeom prst="rect">
            <a:avLst/>
          </a:prstGeom>
        </p:spPr>
        <p:txBody>
          <a:bodyPr vert="horz" wrap="square" lIns="0" tIns="12700" rIns="0" bIns="0" rtlCol="0">
            <a:spAutoFit/>
          </a:bodyPr>
          <a:lstStyle/>
          <a:p>
            <a:pPr marL="12700">
              <a:lnSpc>
                <a:spcPct val="100000"/>
              </a:lnSpc>
              <a:spcBef>
                <a:spcPts val="100"/>
              </a:spcBef>
            </a:pPr>
            <a:r>
              <a:rPr lang="pt-BR" sz="1100" b="1" spc="-10">
                <a:latin typeface="Arial"/>
                <a:cs typeface="Arial"/>
              </a:rPr>
              <a:t>Nota:</a:t>
            </a:r>
            <a:endParaRPr lang="pt-BR" sz="1100">
              <a:latin typeface="Arial"/>
              <a:cs typeface="Arial"/>
            </a:endParaRPr>
          </a:p>
        </p:txBody>
      </p:sp>
      <p:grpSp>
        <p:nvGrpSpPr>
          <p:cNvPr id="63" name="object 63"/>
          <p:cNvGrpSpPr/>
          <p:nvPr/>
        </p:nvGrpSpPr>
        <p:grpSpPr>
          <a:xfrm>
            <a:off x="13330237" y="1409787"/>
            <a:ext cx="1821180" cy="469265"/>
            <a:chOff x="13330237" y="1409787"/>
            <a:chExt cx="1821180" cy="469265"/>
          </a:xfrm>
        </p:grpSpPr>
        <p:sp>
          <p:nvSpPr>
            <p:cNvPr id="64" name="object 64"/>
            <p:cNvSpPr/>
            <p:nvPr/>
          </p:nvSpPr>
          <p:spPr>
            <a:xfrm>
              <a:off x="13334999" y="1414549"/>
              <a:ext cx="1811655" cy="459740"/>
            </a:xfrm>
            <a:custGeom>
              <a:avLst/>
              <a:gdLst/>
              <a:ahLst/>
              <a:cxnLst/>
              <a:rect l="l" t="t" r="r" b="b"/>
              <a:pathLst>
                <a:path w="1811655" h="459739">
                  <a:moveTo>
                    <a:pt x="1734848" y="459299"/>
                  </a:moveTo>
                  <a:lnTo>
                    <a:pt x="76551" y="459299"/>
                  </a:lnTo>
                  <a:lnTo>
                    <a:pt x="46754" y="453284"/>
                  </a:lnTo>
                  <a:lnTo>
                    <a:pt x="22421" y="436878"/>
                  </a:lnTo>
                  <a:lnTo>
                    <a:pt x="6015" y="412545"/>
                  </a:lnTo>
                  <a:lnTo>
                    <a:pt x="0" y="382748"/>
                  </a:lnTo>
                  <a:lnTo>
                    <a:pt x="0" y="76551"/>
                  </a:lnTo>
                  <a:lnTo>
                    <a:pt x="6015" y="46754"/>
                  </a:lnTo>
                  <a:lnTo>
                    <a:pt x="22421" y="22421"/>
                  </a:lnTo>
                  <a:lnTo>
                    <a:pt x="46754" y="6015"/>
                  </a:lnTo>
                  <a:lnTo>
                    <a:pt x="76551" y="0"/>
                  </a:lnTo>
                  <a:lnTo>
                    <a:pt x="1734848" y="0"/>
                  </a:lnTo>
                  <a:lnTo>
                    <a:pt x="1777318" y="12861"/>
                  </a:lnTo>
                  <a:lnTo>
                    <a:pt x="1805572" y="47256"/>
                  </a:lnTo>
                  <a:lnTo>
                    <a:pt x="1811399" y="76551"/>
                  </a:lnTo>
                  <a:lnTo>
                    <a:pt x="1811399" y="382748"/>
                  </a:lnTo>
                  <a:lnTo>
                    <a:pt x="1805384" y="412545"/>
                  </a:lnTo>
                  <a:lnTo>
                    <a:pt x="1788978" y="436878"/>
                  </a:lnTo>
                  <a:lnTo>
                    <a:pt x="1764645" y="453284"/>
                  </a:lnTo>
                  <a:lnTo>
                    <a:pt x="1734848" y="459299"/>
                  </a:lnTo>
                  <a:close/>
                </a:path>
              </a:pathLst>
            </a:custGeom>
            <a:solidFill>
              <a:srgbClr val="FFFFFF"/>
            </a:solidFill>
          </p:spPr>
          <p:txBody>
            <a:bodyPr wrap="square" lIns="0" tIns="0" rIns="0" bIns="0" rtlCol="0"/>
            <a:lstStyle/>
            <a:p>
              <a:endParaRPr/>
            </a:p>
          </p:txBody>
        </p:sp>
        <p:sp>
          <p:nvSpPr>
            <p:cNvPr id="65" name="object 65"/>
            <p:cNvSpPr/>
            <p:nvPr/>
          </p:nvSpPr>
          <p:spPr>
            <a:xfrm>
              <a:off x="13335000" y="1414549"/>
              <a:ext cx="1811655" cy="459740"/>
            </a:xfrm>
            <a:custGeom>
              <a:avLst/>
              <a:gdLst/>
              <a:ahLst/>
              <a:cxnLst/>
              <a:rect l="l" t="t" r="r" b="b"/>
              <a:pathLst>
                <a:path w="1811655" h="459739">
                  <a:moveTo>
                    <a:pt x="0" y="76551"/>
                  </a:moveTo>
                  <a:lnTo>
                    <a:pt x="6015" y="46754"/>
                  </a:lnTo>
                  <a:lnTo>
                    <a:pt x="22421" y="22421"/>
                  </a:lnTo>
                  <a:lnTo>
                    <a:pt x="46754" y="6015"/>
                  </a:lnTo>
                  <a:lnTo>
                    <a:pt x="76551" y="0"/>
                  </a:lnTo>
                  <a:lnTo>
                    <a:pt x="1734848" y="0"/>
                  </a:lnTo>
                  <a:lnTo>
                    <a:pt x="1777318" y="12861"/>
                  </a:lnTo>
                  <a:lnTo>
                    <a:pt x="1805572" y="47256"/>
                  </a:lnTo>
                  <a:lnTo>
                    <a:pt x="1811399" y="76551"/>
                  </a:lnTo>
                  <a:lnTo>
                    <a:pt x="1811399" y="382748"/>
                  </a:lnTo>
                  <a:lnTo>
                    <a:pt x="1805384" y="412545"/>
                  </a:lnTo>
                  <a:lnTo>
                    <a:pt x="1788978" y="436878"/>
                  </a:lnTo>
                  <a:lnTo>
                    <a:pt x="1764645" y="453284"/>
                  </a:lnTo>
                  <a:lnTo>
                    <a:pt x="1734848" y="459299"/>
                  </a:lnTo>
                  <a:lnTo>
                    <a:pt x="76551" y="459299"/>
                  </a:lnTo>
                  <a:lnTo>
                    <a:pt x="46754" y="453284"/>
                  </a:lnTo>
                  <a:lnTo>
                    <a:pt x="22421" y="436878"/>
                  </a:lnTo>
                  <a:lnTo>
                    <a:pt x="6015" y="412545"/>
                  </a:lnTo>
                  <a:lnTo>
                    <a:pt x="0" y="382748"/>
                  </a:lnTo>
                  <a:lnTo>
                    <a:pt x="0" y="76551"/>
                  </a:lnTo>
                  <a:close/>
                </a:path>
              </a:pathLst>
            </a:custGeom>
            <a:ln w="9524">
              <a:solidFill>
                <a:srgbClr val="9E9E9E"/>
              </a:solidFill>
            </a:ln>
          </p:spPr>
          <p:txBody>
            <a:bodyPr wrap="square" lIns="0" tIns="0" rIns="0" bIns="0" rtlCol="0"/>
            <a:lstStyle/>
            <a:p>
              <a:endParaRPr/>
            </a:p>
          </p:txBody>
        </p:sp>
      </p:grpSp>
      <p:sp>
        <p:nvSpPr>
          <p:cNvPr id="66" name="object 66"/>
          <p:cNvSpPr txBox="1"/>
          <p:nvPr/>
        </p:nvSpPr>
        <p:spPr>
          <a:xfrm>
            <a:off x="13411200" y="1409700"/>
            <a:ext cx="1653553" cy="475066"/>
          </a:xfrm>
          <a:prstGeom prst="rect">
            <a:avLst/>
          </a:prstGeom>
        </p:spPr>
        <p:txBody>
          <a:bodyPr vert="horz" wrap="square" lIns="0" tIns="12700" rIns="0" bIns="0" rtlCol="0">
            <a:spAutoFit/>
          </a:bodyPr>
          <a:lstStyle/>
          <a:p>
            <a:pPr marL="14288" marR="5080" indent="-1588" algn="ctr">
              <a:lnSpc>
                <a:spcPct val="102699"/>
              </a:lnSpc>
              <a:spcBef>
                <a:spcPts val="95"/>
              </a:spcBef>
            </a:pPr>
            <a:r>
              <a:rPr lang="pt-BR" sz="1000" spc="50" dirty="0">
                <a:latin typeface="Tahoma"/>
                <a:cs typeface="Tahoma"/>
              </a:rPr>
              <a:t>Loop de feedback para melhorar modelos internos da </a:t>
            </a:r>
            <a:r>
              <a:rPr lang="pt-BR" sz="1000" dirty="0">
                <a:latin typeface="Tahoma"/>
                <a:cs typeface="Tahoma"/>
              </a:rPr>
              <a:t>ER</a:t>
            </a:r>
          </a:p>
        </p:txBody>
      </p:sp>
      <p:sp>
        <p:nvSpPr>
          <p:cNvPr id="68" name="object 68"/>
          <p:cNvSpPr txBox="1">
            <a:spLocks noGrp="1"/>
          </p:cNvSpPr>
          <p:nvPr>
            <p:ph type="sldNum" sz="quarter" idx="7"/>
          </p:nvPr>
        </p:nvSpPr>
        <p:spPr>
          <a:prstGeom prst="rect">
            <a:avLst/>
          </a:prstGeom>
        </p:spPr>
        <p:txBody>
          <a:bodyPr vert="horz" wrap="square" lIns="0" tIns="7620" rIns="0" bIns="0" rtlCol="0">
            <a:spAutoFit/>
          </a:bodyPr>
          <a:lstStyle/>
          <a:p>
            <a:pPr marL="74930">
              <a:lnSpc>
                <a:spcPct val="100000"/>
              </a:lnSpc>
              <a:spcBef>
                <a:spcPts val="60"/>
              </a:spcBef>
            </a:pPr>
            <a:fld id="{81D60167-4931-47E6-BA6A-407CBD079E47}" type="slidenum">
              <a:rPr spc="70"/>
              <a:t>4</a:t>
            </a:fld>
            <a:endParaRPr spc="70"/>
          </a:p>
        </p:txBody>
      </p:sp>
      <p:sp>
        <p:nvSpPr>
          <p:cNvPr id="70" name="object 5">
            <a:extLst>
              <a:ext uri="{FF2B5EF4-FFF2-40B4-BE49-F238E27FC236}">
                <a16:creationId xmlns:a16="http://schemas.microsoft.com/office/drawing/2014/main" id="{AC575C15-B02B-4A2C-C3EE-9C86A9B5FBEE}"/>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
        <p:nvSpPr>
          <p:cNvPr id="71" name="object 9">
            <a:extLst>
              <a:ext uri="{FF2B5EF4-FFF2-40B4-BE49-F238E27FC236}">
                <a16:creationId xmlns:a16="http://schemas.microsoft.com/office/drawing/2014/main" id="{3C96E4CC-6B39-181B-B6AE-D5CB9B58FB45}"/>
              </a:ext>
            </a:extLst>
          </p:cNvPr>
          <p:cNvSpPr txBox="1"/>
          <p:nvPr/>
        </p:nvSpPr>
        <p:spPr>
          <a:xfrm>
            <a:off x="5899677" y="5175179"/>
            <a:ext cx="1339323" cy="930126"/>
          </a:xfrm>
          <a:prstGeom prst="rect">
            <a:avLst/>
          </a:prstGeom>
        </p:spPr>
        <p:txBody>
          <a:bodyPr vert="horz" wrap="square" lIns="0" tIns="12065" rIns="0" bIns="0" rtlCol="0">
            <a:spAutoFit/>
          </a:bodyPr>
          <a:lstStyle/>
          <a:p>
            <a:pPr marL="58738" marR="63500" indent="12700" algn="l">
              <a:lnSpc>
                <a:spcPct val="102699"/>
              </a:lnSpc>
              <a:spcBef>
                <a:spcPts val="95"/>
              </a:spcBef>
            </a:pPr>
            <a:r>
              <a:rPr lang="pt-BR" sz="1100" b="1" dirty="0">
                <a:latin typeface="Tahoma"/>
                <a:cs typeface="Tahoma"/>
              </a:rPr>
              <a:t>Todos os anúncios em vídeo linear e digital</a:t>
            </a:r>
            <a:endParaRPr lang="pt-BR" sz="1100" dirty="0">
              <a:latin typeface="Tahoma"/>
              <a:cs typeface="Tahoma"/>
            </a:endParaRPr>
          </a:p>
          <a:p>
            <a:pPr marL="12700" algn="l">
              <a:lnSpc>
                <a:spcPct val="100000"/>
              </a:lnSpc>
              <a:spcBef>
                <a:spcPts val="414"/>
              </a:spcBef>
            </a:pPr>
            <a:r>
              <a:rPr lang="pt-BR" sz="1100" dirty="0">
                <a:latin typeface="Myriad Pro"/>
                <a:cs typeface="Myriad Pro"/>
              </a:rPr>
              <a:t>Jan</a:t>
            </a:r>
            <a:r>
              <a:rPr lang="pt-BR" sz="1100" spc="25" dirty="0">
                <a:latin typeface="Myriad Pro"/>
                <a:cs typeface="Myriad Pro"/>
              </a:rPr>
              <a:t> </a:t>
            </a:r>
            <a:r>
              <a:rPr lang="pt-BR" sz="1100" dirty="0">
                <a:latin typeface="Tahoma"/>
                <a:cs typeface="Tahoma"/>
              </a:rPr>
              <a:t>2019</a:t>
            </a:r>
            <a:r>
              <a:rPr lang="pt-BR" sz="1100" spc="15" dirty="0">
                <a:latin typeface="Tahoma"/>
                <a:cs typeface="Tahoma"/>
              </a:rPr>
              <a:t>-</a:t>
            </a:r>
            <a:r>
              <a:rPr lang="pt-BR" sz="1100" spc="55" dirty="0">
                <a:latin typeface="Tahoma"/>
                <a:cs typeface="Tahoma"/>
              </a:rPr>
              <a:t>Out</a:t>
            </a:r>
            <a:r>
              <a:rPr lang="pt-BR" sz="1100" spc="15" dirty="0">
                <a:latin typeface="Tahoma"/>
                <a:cs typeface="Tahoma"/>
              </a:rPr>
              <a:t> </a:t>
            </a:r>
            <a:r>
              <a:rPr lang="pt-BR" sz="1100" spc="40" dirty="0">
                <a:latin typeface="Tahoma"/>
                <a:cs typeface="Tahoma"/>
              </a:rPr>
              <a:t>2022</a:t>
            </a:r>
            <a:endParaRPr lang="pt-BR" sz="1100" dirty="0">
              <a:latin typeface="Tahoma"/>
              <a:cs typeface="Tahoma"/>
            </a:endParaRPr>
          </a:p>
        </p:txBody>
      </p:sp>
      <p:sp>
        <p:nvSpPr>
          <p:cNvPr id="75" name="object 17">
            <a:extLst>
              <a:ext uri="{FF2B5EF4-FFF2-40B4-BE49-F238E27FC236}">
                <a16:creationId xmlns:a16="http://schemas.microsoft.com/office/drawing/2014/main" id="{FEECDDF4-EE34-1A45-B391-4D50707F097B}"/>
              </a:ext>
            </a:extLst>
          </p:cNvPr>
          <p:cNvSpPr txBox="1"/>
          <p:nvPr/>
        </p:nvSpPr>
        <p:spPr>
          <a:xfrm>
            <a:off x="10191318" y="3748570"/>
            <a:ext cx="839310" cy="632930"/>
          </a:xfrm>
          <a:prstGeom prst="rect">
            <a:avLst/>
          </a:prstGeom>
        </p:spPr>
        <p:txBody>
          <a:bodyPr vert="horz" wrap="square" lIns="0" tIns="12065" rIns="0" bIns="0" rtlCol="0">
            <a:spAutoFit/>
          </a:bodyPr>
          <a:lstStyle/>
          <a:p>
            <a:pPr marL="12700" marR="5080" algn="l">
              <a:lnSpc>
                <a:spcPct val="102699"/>
              </a:lnSpc>
              <a:spcBef>
                <a:spcPts val="95"/>
              </a:spcBef>
            </a:pPr>
            <a:r>
              <a:rPr lang="pt-BR" sz="1000" spc="50">
                <a:latin typeface="Tahoma"/>
                <a:cs typeface="Tahoma"/>
              </a:rPr>
              <a:t>Detecção de faces em todas as imagens</a:t>
            </a:r>
            <a:endParaRPr lang="pt-BR" sz="1000">
              <a:latin typeface="Tahoma"/>
              <a:cs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6067" y="2010571"/>
            <a:ext cx="2532933" cy="320601"/>
          </a:xfrm>
          <a:prstGeom prst="rect">
            <a:avLst/>
          </a:prstGeom>
        </p:spPr>
        <p:txBody>
          <a:bodyPr vert="horz" wrap="square" lIns="0" tIns="12700" rIns="0" bIns="0" rtlCol="0">
            <a:spAutoFit/>
          </a:bodyPr>
          <a:lstStyle/>
          <a:p>
            <a:pPr marL="12700">
              <a:lnSpc>
                <a:spcPct val="100000"/>
              </a:lnSpc>
              <a:spcBef>
                <a:spcPts val="100"/>
              </a:spcBef>
            </a:pPr>
            <a:r>
              <a:rPr lang="pt-BR" sz="2000" b="1" spc="-55">
                <a:latin typeface="Tahoma"/>
                <a:cs typeface="Tahoma"/>
              </a:rPr>
              <a:t>Validação de Dados</a:t>
            </a:r>
            <a:endParaRPr lang="pt-BR" sz="2000">
              <a:latin typeface="Tahoma"/>
              <a:cs typeface="Tahoma"/>
            </a:endParaRPr>
          </a:p>
        </p:txBody>
      </p:sp>
      <p:sp>
        <p:nvSpPr>
          <p:cNvPr id="16" name="object 16"/>
          <p:cNvSpPr txBox="1">
            <a:spLocks noGrp="1"/>
          </p:cNvSpPr>
          <p:nvPr>
            <p:ph type="sldNum" sz="quarter" idx="7"/>
          </p:nvPr>
        </p:nvSpPr>
        <p:spPr>
          <a:prstGeom prst="rect">
            <a:avLst/>
          </a:prstGeom>
        </p:spPr>
        <p:txBody>
          <a:bodyPr vert="horz" wrap="square" lIns="0" tIns="7620" rIns="0" bIns="0" rtlCol="0">
            <a:spAutoFit/>
          </a:bodyPr>
          <a:lstStyle/>
          <a:p>
            <a:pPr marL="74930">
              <a:lnSpc>
                <a:spcPct val="100000"/>
              </a:lnSpc>
              <a:spcBef>
                <a:spcPts val="60"/>
              </a:spcBef>
            </a:pPr>
            <a:fld id="{81D60167-4931-47E6-BA6A-407CBD079E47}" type="slidenum">
              <a:rPr spc="70"/>
              <a:t>5</a:t>
            </a:fld>
            <a:endParaRPr spc="70"/>
          </a:p>
        </p:txBody>
      </p:sp>
      <p:sp>
        <p:nvSpPr>
          <p:cNvPr id="3" name="object 3"/>
          <p:cNvSpPr txBox="1"/>
          <p:nvPr/>
        </p:nvSpPr>
        <p:spPr>
          <a:xfrm>
            <a:off x="896067" y="2580546"/>
            <a:ext cx="4948554" cy="2249334"/>
          </a:xfrm>
          <a:prstGeom prst="rect">
            <a:avLst/>
          </a:prstGeom>
        </p:spPr>
        <p:txBody>
          <a:bodyPr vert="horz" wrap="square" lIns="0" tIns="12700" rIns="0" bIns="0" rtlCol="0">
            <a:spAutoFit/>
          </a:bodyPr>
          <a:lstStyle/>
          <a:p>
            <a:pPr marL="12700" marR="5080">
              <a:lnSpc>
                <a:spcPct val="114999"/>
              </a:lnSpc>
              <a:spcBef>
                <a:spcPts val="100"/>
              </a:spcBef>
            </a:pPr>
            <a:r>
              <a:rPr lang="pt-BR" sz="1600" dirty="0">
                <a:latin typeface="Tahoma"/>
                <a:cs typeface="Tahoma"/>
              </a:rPr>
              <a:t>A ER</a:t>
            </a:r>
            <a:r>
              <a:rPr lang="pt-BR" sz="1600" spc="45" dirty="0">
                <a:latin typeface="Tahoma"/>
                <a:cs typeface="Tahoma"/>
              </a:rPr>
              <a:t> </a:t>
            </a:r>
            <a:r>
              <a:rPr lang="pt-BR" sz="1600" dirty="0">
                <a:latin typeface="Tahoma"/>
                <a:cs typeface="Tahoma"/>
              </a:rPr>
              <a:t>revisa manualmente os dados de retorno com baixo nível de confiança depois de passar os ativos por diversas soluções.</a:t>
            </a:r>
            <a:r>
              <a:rPr lang="pt-BR" sz="1600" spc="40" dirty="0">
                <a:latin typeface="Tahoma"/>
                <a:cs typeface="Tahoma"/>
              </a:rPr>
              <a:t> </a:t>
            </a:r>
            <a:r>
              <a:rPr lang="pt-BR" sz="1600" spc="60" dirty="0">
                <a:latin typeface="Tahoma"/>
                <a:cs typeface="Tahoma"/>
              </a:rPr>
              <a:t>Esta abordagem de desenvolvimento de um conjunto de dados equilibrado por cada uma das diferentes categorias de diversidade destina-se a corrigir algumas das tendências observadas em modelos históricos de IA únicos nessa área</a:t>
            </a:r>
            <a:r>
              <a:rPr lang="pt-BR" sz="1600" spc="-10" dirty="0">
                <a:latin typeface="Tahoma"/>
                <a:cs typeface="Tahoma"/>
              </a:rPr>
              <a:t>.</a:t>
            </a:r>
            <a:endParaRPr lang="pt-BR" sz="1600" dirty="0">
              <a:latin typeface="Tahoma"/>
              <a:cs typeface="Tahoma"/>
            </a:endParaRPr>
          </a:p>
        </p:txBody>
      </p:sp>
      <p:sp>
        <p:nvSpPr>
          <p:cNvPr id="4" name="object 4"/>
          <p:cNvSpPr txBox="1"/>
          <p:nvPr/>
        </p:nvSpPr>
        <p:spPr>
          <a:xfrm>
            <a:off x="896067" y="4961949"/>
            <a:ext cx="4579620" cy="3098797"/>
          </a:xfrm>
          <a:prstGeom prst="rect">
            <a:avLst/>
          </a:prstGeom>
        </p:spPr>
        <p:txBody>
          <a:bodyPr vert="horz" wrap="square" lIns="0" tIns="12700" rIns="0" bIns="0" rtlCol="0">
            <a:spAutoFit/>
          </a:bodyPr>
          <a:lstStyle/>
          <a:p>
            <a:pPr marL="12700" marR="5080">
              <a:lnSpc>
                <a:spcPct val="114999"/>
              </a:lnSpc>
              <a:spcBef>
                <a:spcPts val="100"/>
              </a:spcBef>
            </a:pPr>
            <a:r>
              <a:rPr lang="pt-BR" sz="1600" spc="-75" dirty="0">
                <a:latin typeface="Tahoma"/>
                <a:cs typeface="Tahoma"/>
              </a:rPr>
              <a:t>Em um </a:t>
            </a:r>
            <a:r>
              <a:rPr lang="pt-BR" sz="1600" spc="80" dirty="0">
                <a:latin typeface="Tahoma"/>
                <a:cs typeface="Tahoma"/>
              </a:rPr>
              <a:t>estudo recente para um anunciante de grande porte</a:t>
            </a:r>
            <a:r>
              <a:rPr lang="pt-BR" sz="1600" dirty="0">
                <a:latin typeface="Tahoma"/>
                <a:cs typeface="Tahoma"/>
              </a:rPr>
              <a:t>, a precisão da</a:t>
            </a:r>
            <a:r>
              <a:rPr lang="pt-BR" sz="1600" spc="45" dirty="0">
                <a:latin typeface="Tahoma"/>
                <a:cs typeface="Tahoma"/>
              </a:rPr>
              <a:t> </a:t>
            </a:r>
            <a:r>
              <a:rPr lang="pt-BR" sz="1600" spc="-20" dirty="0">
                <a:latin typeface="Tahoma"/>
                <a:cs typeface="Tahoma"/>
              </a:rPr>
              <a:t>ER </a:t>
            </a:r>
            <a:r>
              <a:rPr lang="pt-BR" sz="1600" spc="80" dirty="0">
                <a:latin typeface="Tahoma"/>
                <a:cs typeface="Tahoma"/>
              </a:rPr>
              <a:t>foi validada em</a:t>
            </a:r>
            <a:r>
              <a:rPr lang="pt-BR" sz="1600" spc="-40" dirty="0">
                <a:latin typeface="Tahoma"/>
                <a:cs typeface="Tahoma"/>
              </a:rPr>
              <a:t> </a:t>
            </a:r>
            <a:r>
              <a:rPr lang="pt-BR" sz="1600" spc="-20" dirty="0">
                <a:latin typeface="Tahoma"/>
                <a:cs typeface="Tahoma"/>
              </a:rPr>
              <a:t>96,5%.</a:t>
            </a:r>
            <a:r>
              <a:rPr lang="pt-BR" sz="1600" spc="-35" dirty="0">
                <a:latin typeface="Tahoma"/>
                <a:cs typeface="Tahoma"/>
              </a:rPr>
              <a:t> </a:t>
            </a:r>
            <a:r>
              <a:rPr lang="pt-BR" sz="1600" spc="45" dirty="0">
                <a:latin typeface="Tahoma"/>
                <a:cs typeface="Tahoma"/>
              </a:rPr>
              <a:t>O </a:t>
            </a:r>
            <a:r>
              <a:rPr lang="pt-BR" sz="1600" spc="45" dirty="0" err="1">
                <a:latin typeface="Tahoma"/>
                <a:cs typeface="Tahoma"/>
              </a:rPr>
              <a:t>tagging</a:t>
            </a:r>
            <a:r>
              <a:rPr lang="pt-BR" sz="1600" spc="45" dirty="0">
                <a:latin typeface="Tahoma"/>
                <a:cs typeface="Tahoma"/>
              </a:rPr>
              <a:t> manual de cada integrante do elenco foi realizado pela equipe da marca em </a:t>
            </a:r>
            <a:r>
              <a:rPr lang="pt-BR" sz="1600" spc="114" dirty="0">
                <a:latin typeface="Tahoma"/>
                <a:cs typeface="Tahoma"/>
              </a:rPr>
              <a:t>350</a:t>
            </a:r>
            <a:r>
              <a:rPr lang="pt-BR" sz="1600" dirty="0">
                <a:latin typeface="Tahoma"/>
                <a:cs typeface="Tahoma"/>
              </a:rPr>
              <a:t> </a:t>
            </a:r>
            <a:r>
              <a:rPr lang="pt-BR" sz="1600" spc="65" dirty="0">
                <a:latin typeface="Tahoma"/>
                <a:cs typeface="Tahoma"/>
              </a:rPr>
              <a:t>ativos.</a:t>
            </a:r>
            <a:r>
              <a:rPr lang="pt-BR" sz="1600" dirty="0">
                <a:latin typeface="Tahoma"/>
                <a:cs typeface="Tahoma"/>
              </a:rPr>
              <a:t> A ER, então, realizou a análise de modelos de IA e </a:t>
            </a:r>
            <a:r>
              <a:rPr lang="pt-BR" sz="1600" dirty="0" err="1">
                <a:latin typeface="Tahoma"/>
                <a:cs typeface="Tahoma"/>
              </a:rPr>
              <a:t>machine</a:t>
            </a:r>
            <a:r>
              <a:rPr lang="pt-BR" sz="1600" dirty="0">
                <a:latin typeface="Tahoma"/>
                <a:cs typeface="Tahoma"/>
              </a:rPr>
              <a:t> </a:t>
            </a:r>
            <a:r>
              <a:rPr lang="pt-BR" sz="1600" dirty="0" err="1">
                <a:latin typeface="Tahoma"/>
                <a:cs typeface="Tahoma"/>
              </a:rPr>
              <a:t>learning</a:t>
            </a:r>
            <a:r>
              <a:rPr lang="pt-BR" sz="1600" dirty="0">
                <a:latin typeface="Tahoma"/>
                <a:cs typeface="Tahoma"/>
              </a:rPr>
              <a:t> no mesmo conjunto de ativos</a:t>
            </a:r>
            <a:r>
              <a:rPr lang="pt-BR" sz="1600" spc="65" dirty="0">
                <a:latin typeface="Tahoma"/>
                <a:cs typeface="Tahoma"/>
              </a:rPr>
              <a:t>.</a:t>
            </a:r>
            <a:r>
              <a:rPr lang="pt-BR" sz="1600" spc="-45" dirty="0">
                <a:latin typeface="Tahoma"/>
                <a:cs typeface="Tahoma"/>
              </a:rPr>
              <a:t> A utilização da </a:t>
            </a:r>
            <a:r>
              <a:rPr lang="pt-BR" sz="1600" dirty="0">
                <a:latin typeface="Tahoma"/>
                <a:cs typeface="Tahoma"/>
              </a:rPr>
              <a:t>ER</a:t>
            </a:r>
            <a:r>
              <a:rPr lang="pt-BR" sz="1600" spc="-45" dirty="0">
                <a:latin typeface="Tahoma"/>
                <a:cs typeface="Tahoma"/>
              </a:rPr>
              <a:t> </a:t>
            </a:r>
            <a:r>
              <a:rPr lang="pt-BR" sz="1600" spc="75" dirty="0">
                <a:latin typeface="Tahoma"/>
                <a:cs typeface="Tahoma"/>
              </a:rPr>
              <a:t>de soluções existentes diversas, combinada com o modelo interno proprietário, excede de longe a precisão média de cada solução individual, cuja taxa média de precisão é de </a:t>
            </a:r>
            <a:r>
              <a:rPr lang="pt-BR" sz="1600" dirty="0">
                <a:latin typeface="Tahoma"/>
                <a:cs typeface="Tahoma"/>
              </a:rPr>
              <a:t>70-</a:t>
            </a:r>
            <a:r>
              <a:rPr lang="pt-BR" sz="1600" spc="-20" dirty="0">
                <a:latin typeface="Tahoma"/>
                <a:cs typeface="Tahoma"/>
              </a:rPr>
              <a:t>80%.</a:t>
            </a:r>
            <a:endParaRPr lang="pt-BR" sz="1600" dirty="0">
              <a:latin typeface="Tahoma"/>
              <a:cs typeface="Tahoma"/>
            </a:endParaRPr>
          </a:p>
        </p:txBody>
      </p:sp>
      <p:sp>
        <p:nvSpPr>
          <p:cNvPr id="5" name="object 5"/>
          <p:cNvSpPr txBox="1"/>
          <p:nvPr/>
        </p:nvSpPr>
        <p:spPr>
          <a:xfrm>
            <a:off x="6615950" y="2010564"/>
            <a:ext cx="5271250" cy="320601"/>
          </a:xfrm>
          <a:prstGeom prst="rect">
            <a:avLst/>
          </a:prstGeom>
        </p:spPr>
        <p:txBody>
          <a:bodyPr vert="horz" wrap="square" lIns="0" tIns="12700" rIns="0" bIns="0" rtlCol="0">
            <a:spAutoFit/>
          </a:bodyPr>
          <a:lstStyle/>
          <a:p>
            <a:pPr marL="12700">
              <a:lnSpc>
                <a:spcPct val="100000"/>
              </a:lnSpc>
              <a:spcBef>
                <a:spcPts val="100"/>
              </a:spcBef>
            </a:pPr>
            <a:r>
              <a:rPr lang="pt-BR" sz="2000" b="1" spc="-40">
                <a:latin typeface="Tahoma"/>
                <a:cs typeface="Tahoma"/>
              </a:rPr>
              <a:t>Integrantes de Elenco Não-identificáveis</a:t>
            </a:r>
            <a:endParaRPr lang="pt-BR" sz="2000">
              <a:latin typeface="Tahoma"/>
              <a:cs typeface="Tahoma"/>
            </a:endParaRPr>
          </a:p>
        </p:txBody>
      </p:sp>
      <p:sp>
        <p:nvSpPr>
          <p:cNvPr id="6" name="object 6"/>
          <p:cNvSpPr txBox="1"/>
          <p:nvPr/>
        </p:nvSpPr>
        <p:spPr>
          <a:xfrm>
            <a:off x="6615950" y="2580540"/>
            <a:ext cx="4661650" cy="1399870"/>
          </a:xfrm>
          <a:prstGeom prst="rect">
            <a:avLst/>
          </a:prstGeom>
        </p:spPr>
        <p:txBody>
          <a:bodyPr vert="horz" wrap="square" lIns="0" tIns="12700" rIns="0" bIns="0" rtlCol="0">
            <a:spAutoFit/>
          </a:bodyPr>
          <a:lstStyle/>
          <a:p>
            <a:pPr marL="12700" marR="5080" algn="just">
              <a:lnSpc>
                <a:spcPct val="114999"/>
              </a:lnSpc>
              <a:spcBef>
                <a:spcPts val="100"/>
              </a:spcBef>
            </a:pPr>
            <a:r>
              <a:rPr lang="pt-BR" sz="1600" spc="50">
                <a:latin typeface="Tahoma"/>
                <a:cs typeface="Tahoma"/>
              </a:rPr>
              <a:t>Quando a tecnologia e o nosso painel de revisão humana não conseguem identificar o gênero ou a idade de um integrante do elenco com confiança suficiente,</a:t>
            </a:r>
            <a:r>
              <a:rPr lang="pt-BR" sz="1600" spc="-10">
                <a:latin typeface="Tahoma"/>
                <a:cs typeface="Tahoma"/>
              </a:rPr>
              <a:t> estes são categorizados como “desconhecidos” em nossos dados</a:t>
            </a:r>
            <a:endParaRPr lang="pt-BR" sz="1600">
              <a:latin typeface="Tahoma"/>
              <a:cs typeface="Tahoma"/>
            </a:endParaRPr>
          </a:p>
        </p:txBody>
      </p:sp>
      <p:sp>
        <p:nvSpPr>
          <p:cNvPr id="7" name="object 7"/>
          <p:cNvSpPr txBox="1"/>
          <p:nvPr/>
        </p:nvSpPr>
        <p:spPr>
          <a:xfrm>
            <a:off x="6615950" y="4167758"/>
            <a:ext cx="4628884" cy="1116716"/>
          </a:xfrm>
          <a:prstGeom prst="rect">
            <a:avLst/>
          </a:prstGeom>
        </p:spPr>
        <p:txBody>
          <a:bodyPr vert="horz" wrap="square" lIns="0" tIns="12700" rIns="0" bIns="0" rtlCol="0">
            <a:spAutoFit/>
          </a:bodyPr>
          <a:lstStyle/>
          <a:p>
            <a:pPr marL="12700" marR="5080">
              <a:lnSpc>
                <a:spcPct val="114999"/>
              </a:lnSpc>
              <a:spcBef>
                <a:spcPts val="100"/>
              </a:spcBef>
            </a:pPr>
            <a:r>
              <a:rPr lang="pt-BR" sz="1600" spc="70" dirty="0">
                <a:latin typeface="Tahoma"/>
                <a:cs typeface="Tahoma"/>
              </a:rPr>
              <a:t>Os segmentos de idade e/ou gênero “desconhecidos” são então removidos dos gráficos em seguida para aumentar o foco sobre o que podemos incluir no relatório</a:t>
            </a:r>
            <a:r>
              <a:rPr lang="pt-BR" sz="1600" spc="-10" dirty="0">
                <a:latin typeface="Tahoma"/>
                <a:cs typeface="Tahoma"/>
              </a:rPr>
              <a:t>.</a:t>
            </a:r>
            <a:endParaRPr lang="pt-BR" sz="1600" dirty="0">
              <a:latin typeface="Tahoma"/>
              <a:cs typeface="Tahoma"/>
            </a:endParaRPr>
          </a:p>
        </p:txBody>
      </p:sp>
      <p:sp>
        <p:nvSpPr>
          <p:cNvPr id="8" name="object 8"/>
          <p:cNvSpPr txBox="1"/>
          <p:nvPr/>
        </p:nvSpPr>
        <p:spPr>
          <a:xfrm>
            <a:off x="6615950" y="5567806"/>
            <a:ext cx="4661650" cy="833562"/>
          </a:xfrm>
          <a:prstGeom prst="rect">
            <a:avLst/>
          </a:prstGeom>
        </p:spPr>
        <p:txBody>
          <a:bodyPr vert="horz" wrap="square" lIns="0" tIns="12700" rIns="0" bIns="0" rtlCol="0">
            <a:spAutoFit/>
          </a:bodyPr>
          <a:lstStyle/>
          <a:p>
            <a:pPr marL="12700" marR="5080" algn="just">
              <a:lnSpc>
                <a:spcPct val="114999"/>
              </a:lnSpc>
              <a:spcBef>
                <a:spcPts val="100"/>
              </a:spcBef>
            </a:pPr>
            <a:r>
              <a:rPr lang="pt-BR" sz="1600" b="1" spc="-25" dirty="0">
                <a:latin typeface="Tahoma"/>
                <a:cs typeface="Tahoma"/>
              </a:rPr>
              <a:t>Deve-se reconhecer que este estudo apenas inclui no relatório a detecção visual e de áudio de características identificáveis.</a:t>
            </a:r>
            <a:endParaRPr lang="pt-BR" sz="1600" dirty="0">
              <a:latin typeface="Tahoma"/>
              <a:cs typeface="Tahoma"/>
            </a:endParaRPr>
          </a:p>
        </p:txBody>
      </p:sp>
      <p:sp>
        <p:nvSpPr>
          <p:cNvPr id="9" name="object 9"/>
          <p:cNvSpPr txBox="1"/>
          <p:nvPr/>
        </p:nvSpPr>
        <p:spPr>
          <a:xfrm>
            <a:off x="6615949" y="6663055"/>
            <a:ext cx="4595435" cy="1399870"/>
          </a:xfrm>
          <a:prstGeom prst="rect">
            <a:avLst/>
          </a:prstGeom>
        </p:spPr>
        <p:txBody>
          <a:bodyPr vert="horz" wrap="square" lIns="0" tIns="12700" rIns="0" bIns="0" rtlCol="0">
            <a:spAutoFit/>
          </a:bodyPr>
          <a:lstStyle/>
          <a:p>
            <a:pPr marL="12700" marR="5080">
              <a:lnSpc>
                <a:spcPct val="114999"/>
              </a:lnSpc>
              <a:spcBef>
                <a:spcPts val="100"/>
              </a:spcBef>
            </a:pPr>
            <a:r>
              <a:rPr lang="pt-BR" sz="1600" b="1" dirty="0">
                <a:latin typeface="Tahoma"/>
                <a:cs typeface="Tahoma"/>
              </a:rPr>
              <a:t>Reconhecemos que não podemos analisar como um indivíduo pode se identificar de maneiras que sejam diferentes da detecção visual ou de áudio e, portanto, não tentamos incluir esse aspecto no relatório</a:t>
            </a:r>
            <a:r>
              <a:rPr lang="pt-BR" sz="1600" b="1" spc="-10" dirty="0">
                <a:latin typeface="Tahoma"/>
                <a:cs typeface="Tahoma"/>
              </a:rPr>
              <a:t>.</a:t>
            </a:r>
            <a:endParaRPr lang="pt-BR" sz="1600" b="1" dirty="0">
              <a:latin typeface="Tahoma"/>
              <a:cs typeface="Tahoma"/>
            </a:endParaRPr>
          </a:p>
        </p:txBody>
      </p:sp>
      <p:sp>
        <p:nvSpPr>
          <p:cNvPr id="10" name="object 10"/>
          <p:cNvSpPr txBox="1"/>
          <p:nvPr/>
        </p:nvSpPr>
        <p:spPr>
          <a:xfrm>
            <a:off x="12303325" y="2010564"/>
            <a:ext cx="4906010" cy="628377"/>
          </a:xfrm>
          <a:prstGeom prst="rect">
            <a:avLst/>
          </a:prstGeom>
        </p:spPr>
        <p:txBody>
          <a:bodyPr vert="horz" wrap="square" lIns="0" tIns="12700" rIns="0" bIns="0" rtlCol="0">
            <a:spAutoFit/>
          </a:bodyPr>
          <a:lstStyle/>
          <a:p>
            <a:pPr marL="12700">
              <a:lnSpc>
                <a:spcPct val="100000"/>
              </a:lnSpc>
              <a:spcBef>
                <a:spcPts val="100"/>
              </a:spcBef>
            </a:pPr>
            <a:r>
              <a:rPr lang="pt-BR" sz="2000" b="1" spc="-55">
                <a:latin typeface="Tahoma"/>
                <a:cs typeface="Tahoma"/>
              </a:rPr>
              <a:t>Definições de Regiões e Números Populacionais</a:t>
            </a:r>
            <a:endParaRPr lang="pt-BR" sz="2000">
              <a:latin typeface="Tahoma"/>
              <a:cs typeface="Tahoma"/>
            </a:endParaRPr>
          </a:p>
        </p:txBody>
      </p:sp>
      <p:sp>
        <p:nvSpPr>
          <p:cNvPr id="11" name="object 11"/>
          <p:cNvSpPr txBox="1"/>
          <p:nvPr/>
        </p:nvSpPr>
        <p:spPr>
          <a:xfrm>
            <a:off x="12303325" y="2857500"/>
            <a:ext cx="4948555" cy="1683025"/>
          </a:xfrm>
          <a:prstGeom prst="rect">
            <a:avLst/>
          </a:prstGeom>
        </p:spPr>
        <p:txBody>
          <a:bodyPr vert="horz" wrap="square" lIns="0" tIns="12700" rIns="0" bIns="0" rtlCol="0">
            <a:spAutoFit/>
          </a:bodyPr>
          <a:lstStyle/>
          <a:p>
            <a:pPr marL="12700" marR="5080">
              <a:lnSpc>
                <a:spcPct val="114999"/>
              </a:lnSpc>
              <a:spcBef>
                <a:spcPts val="100"/>
              </a:spcBef>
            </a:pPr>
            <a:r>
              <a:rPr lang="pt-BR" sz="1600" spc="60">
                <a:latin typeface="Tahoma"/>
                <a:cs typeface="Tahoma"/>
              </a:rPr>
              <a:t>Este estudo utiliza uma única fonte de informação</a:t>
            </a:r>
            <a:r>
              <a:rPr lang="pt-BR" sz="1600">
                <a:latin typeface="Tahoma"/>
                <a:cs typeface="Tahoma"/>
              </a:rPr>
              <a:t> </a:t>
            </a:r>
            <a:r>
              <a:rPr lang="pt-BR" sz="1600" spc="-80">
                <a:latin typeface="Tahoma"/>
                <a:cs typeface="Tahoma"/>
              </a:rPr>
              <a:t>–</a:t>
            </a:r>
            <a:r>
              <a:rPr lang="pt-BR" sz="1600" spc="-5">
                <a:latin typeface="Tahoma"/>
                <a:cs typeface="Tahoma"/>
              </a:rPr>
              <a:t> </a:t>
            </a:r>
            <a:r>
              <a:rPr lang="pt-BR" sz="1600" spc="35">
                <a:latin typeface="Tahoma"/>
                <a:cs typeface="Tahoma"/>
              </a:rPr>
              <a:t>as Nações Unidas</a:t>
            </a:r>
            <a:r>
              <a:rPr lang="pt-BR" sz="1600" spc="-35">
                <a:latin typeface="Tahoma"/>
                <a:cs typeface="Tahoma"/>
              </a:rPr>
              <a:t> </a:t>
            </a:r>
            <a:r>
              <a:rPr lang="pt-BR" sz="1600">
                <a:latin typeface="Tahoma"/>
                <a:cs typeface="Tahoma"/>
              </a:rPr>
              <a:t>–</a:t>
            </a:r>
            <a:r>
              <a:rPr lang="pt-BR" sz="1600" spc="430">
                <a:latin typeface="Tahoma"/>
                <a:cs typeface="Tahoma"/>
              </a:rPr>
              <a:t> </a:t>
            </a:r>
            <a:r>
              <a:rPr lang="pt-BR" sz="1600" spc="55">
                <a:latin typeface="Tahoma"/>
                <a:cs typeface="Tahoma"/>
              </a:rPr>
              <a:t>para segmentar o mundo em nove regiões e para números populacionais comparativos para cada região em relação aos números de homens/mulheres e segmentos de idade</a:t>
            </a:r>
            <a:r>
              <a:rPr lang="pt-BR" sz="1600" spc="45">
                <a:latin typeface="Tahoma"/>
                <a:cs typeface="Tahoma"/>
              </a:rPr>
              <a:t>.</a:t>
            </a:r>
            <a:endParaRPr lang="pt-BR" sz="1600">
              <a:latin typeface="Tahoma"/>
              <a:cs typeface="Tahoma"/>
            </a:endParaRPr>
          </a:p>
        </p:txBody>
      </p:sp>
      <p:sp>
        <p:nvSpPr>
          <p:cNvPr id="12" name="object 12"/>
          <p:cNvSpPr txBox="1"/>
          <p:nvPr/>
        </p:nvSpPr>
        <p:spPr>
          <a:xfrm>
            <a:off x="12303325" y="4776282"/>
            <a:ext cx="3843020" cy="505267"/>
          </a:xfrm>
          <a:prstGeom prst="rect">
            <a:avLst/>
          </a:prstGeom>
        </p:spPr>
        <p:txBody>
          <a:bodyPr vert="horz" wrap="square" lIns="0" tIns="12700" rIns="0" bIns="0" rtlCol="0">
            <a:spAutoFit/>
          </a:bodyPr>
          <a:lstStyle/>
          <a:p>
            <a:pPr marL="12700">
              <a:lnSpc>
                <a:spcPct val="100000"/>
              </a:lnSpc>
              <a:spcBef>
                <a:spcPts val="100"/>
              </a:spcBef>
            </a:pPr>
            <a:r>
              <a:rPr lang="pt-BR" sz="1600">
                <a:latin typeface="Tahoma"/>
                <a:cs typeface="Tahoma"/>
              </a:rPr>
              <a:t>Todos os detalhes geográficos podem ser encontrados</a:t>
            </a:r>
            <a:r>
              <a:rPr lang="pt-BR" sz="1600" spc="50">
                <a:latin typeface="Tahoma"/>
                <a:cs typeface="Tahoma"/>
              </a:rPr>
              <a:t> </a:t>
            </a:r>
            <a:r>
              <a:rPr lang="pt-BR" sz="1600" u="heavy" spc="-10">
                <a:solidFill>
                  <a:srgbClr val="0853BD"/>
                </a:solidFill>
                <a:uFill>
                  <a:solidFill>
                    <a:srgbClr val="0853BD"/>
                  </a:solidFill>
                </a:uFill>
                <a:latin typeface="Tahoma"/>
                <a:cs typeface="Tahoma"/>
              </a:rPr>
              <a:t>aqui</a:t>
            </a:r>
            <a:r>
              <a:rPr lang="pt-BR" sz="1600" spc="-10">
                <a:latin typeface="Tahoma"/>
                <a:cs typeface="Tahoma"/>
              </a:rPr>
              <a:t>.</a:t>
            </a:r>
            <a:endParaRPr lang="pt-BR" sz="1600">
              <a:latin typeface="Tahoma"/>
              <a:cs typeface="Tahoma"/>
            </a:endParaRPr>
          </a:p>
        </p:txBody>
      </p:sp>
      <p:sp>
        <p:nvSpPr>
          <p:cNvPr id="13" name="object 13"/>
          <p:cNvSpPr txBox="1"/>
          <p:nvPr/>
        </p:nvSpPr>
        <p:spPr>
          <a:xfrm>
            <a:off x="12303325" y="5529138"/>
            <a:ext cx="5113020" cy="833562"/>
          </a:xfrm>
          <a:prstGeom prst="rect">
            <a:avLst/>
          </a:prstGeom>
        </p:spPr>
        <p:txBody>
          <a:bodyPr vert="horz" wrap="square" lIns="0" tIns="12700" rIns="0" bIns="0" rtlCol="0">
            <a:spAutoFit/>
          </a:bodyPr>
          <a:lstStyle/>
          <a:p>
            <a:pPr marL="12700" marR="5080">
              <a:lnSpc>
                <a:spcPct val="114999"/>
              </a:lnSpc>
              <a:spcBef>
                <a:spcPts val="100"/>
              </a:spcBef>
            </a:pPr>
            <a:r>
              <a:rPr lang="pt-BR" sz="1600" spc="50">
                <a:latin typeface="Tahoma"/>
                <a:cs typeface="Tahoma"/>
              </a:rPr>
              <a:t>Comparações de números populacionais foram obtidos em </a:t>
            </a:r>
            <a:r>
              <a:rPr lang="pt-BR" sz="1600" u="heavy" spc="60">
                <a:solidFill>
                  <a:srgbClr val="0853BD"/>
                </a:solidFill>
                <a:uFill>
                  <a:solidFill>
                    <a:srgbClr val="0853BD"/>
                  </a:solidFill>
                </a:uFill>
                <a:latin typeface="Tahoma"/>
                <a:cs typeface="Tahoma"/>
                <a:hlinkClick r:id="rId2"/>
              </a:rPr>
              <a:t>United</a:t>
            </a:r>
            <a:r>
              <a:rPr lang="pt-BR" sz="1600" u="heavy" spc="15">
                <a:solidFill>
                  <a:srgbClr val="0853BD"/>
                </a:solidFill>
                <a:uFill>
                  <a:solidFill>
                    <a:srgbClr val="0853BD"/>
                  </a:solidFill>
                </a:uFill>
                <a:latin typeface="Tahoma"/>
                <a:cs typeface="Tahoma"/>
                <a:hlinkClick r:id="rId2"/>
              </a:rPr>
              <a:t> </a:t>
            </a:r>
            <a:r>
              <a:rPr lang="pt-BR" sz="1600" u="heavy" spc="65">
                <a:solidFill>
                  <a:srgbClr val="0853BD"/>
                </a:solidFill>
                <a:uFill>
                  <a:solidFill>
                    <a:srgbClr val="0853BD"/>
                  </a:solidFill>
                </a:uFill>
                <a:latin typeface="Tahoma"/>
                <a:cs typeface="Tahoma"/>
                <a:hlinkClick r:id="rId2"/>
              </a:rPr>
              <a:t>Nations</a:t>
            </a:r>
            <a:r>
              <a:rPr lang="pt-BR" sz="1600" u="heavy" spc="15">
                <a:solidFill>
                  <a:srgbClr val="0853BD"/>
                </a:solidFill>
                <a:uFill>
                  <a:solidFill>
                    <a:srgbClr val="0853BD"/>
                  </a:solidFill>
                </a:uFill>
                <a:latin typeface="Tahoma"/>
                <a:cs typeface="Tahoma"/>
                <a:hlinkClick r:id="rId2"/>
              </a:rPr>
              <a:t> </a:t>
            </a:r>
            <a:r>
              <a:rPr lang="pt-BR" sz="1600" u="heavy" spc="150">
                <a:solidFill>
                  <a:srgbClr val="0853BD"/>
                </a:solidFill>
                <a:uFill>
                  <a:solidFill>
                    <a:srgbClr val="0853BD"/>
                  </a:solidFill>
                </a:uFill>
                <a:latin typeface="Tahoma"/>
                <a:cs typeface="Tahoma"/>
                <a:hlinkClick r:id="rId2"/>
              </a:rPr>
              <a:t>-</a:t>
            </a:r>
            <a:r>
              <a:rPr lang="pt-BR" sz="1600" u="heavy" spc="15">
                <a:solidFill>
                  <a:srgbClr val="0853BD"/>
                </a:solidFill>
                <a:uFill>
                  <a:solidFill>
                    <a:srgbClr val="0853BD"/>
                  </a:solidFill>
                </a:uFill>
                <a:latin typeface="Tahoma"/>
                <a:cs typeface="Tahoma"/>
                <a:hlinkClick r:id="rId2"/>
              </a:rPr>
              <a:t> </a:t>
            </a:r>
            <a:r>
              <a:rPr lang="pt-BR" sz="1600" u="heavy" spc="50">
                <a:solidFill>
                  <a:srgbClr val="0853BD"/>
                </a:solidFill>
                <a:uFill>
                  <a:solidFill>
                    <a:srgbClr val="0853BD"/>
                  </a:solidFill>
                </a:uFill>
                <a:latin typeface="Tahoma"/>
                <a:cs typeface="Tahoma"/>
                <a:hlinkClick r:id="rId2"/>
              </a:rPr>
              <a:t>Population</a:t>
            </a:r>
            <a:r>
              <a:rPr lang="pt-BR" sz="1600" u="heavy" spc="15">
                <a:solidFill>
                  <a:srgbClr val="0853BD"/>
                </a:solidFill>
                <a:uFill>
                  <a:solidFill>
                    <a:srgbClr val="0853BD"/>
                  </a:solidFill>
                </a:uFill>
                <a:latin typeface="Tahoma"/>
                <a:cs typeface="Tahoma"/>
                <a:hlinkClick r:id="rId2"/>
              </a:rPr>
              <a:t> </a:t>
            </a:r>
            <a:r>
              <a:rPr lang="pt-BR" sz="1600" u="heavy">
                <a:solidFill>
                  <a:srgbClr val="0853BD"/>
                </a:solidFill>
                <a:uFill>
                  <a:solidFill>
                    <a:srgbClr val="0853BD"/>
                  </a:solidFill>
                </a:uFill>
                <a:latin typeface="Tahoma"/>
                <a:cs typeface="Tahoma"/>
                <a:hlinkClick r:id="rId2"/>
              </a:rPr>
              <a:t>Division</a:t>
            </a:r>
            <a:r>
              <a:rPr lang="pt-BR" sz="1600" u="heavy" spc="15">
                <a:solidFill>
                  <a:srgbClr val="0853BD"/>
                </a:solidFill>
                <a:uFill>
                  <a:solidFill>
                    <a:srgbClr val="0853BD"/>
                  </a:solidFill>
                </a:uFill>
                <a:latin typeface="Tahoma"/>
                <a:cs typeface="Tahoma"/>
                <a:hlinkClick r:id="rId2"/>
              </a:rPr>
              <a:t> </a:t>
            </a:r>
            <a:r>
              <a:rPr lang="pt-BR" sz="1600" u="heavy" spc="60">
                <a:solidFill>
                  <a:srgbClr val="0853BD"/>
                </a:solidFill>
                <a:uFill>
                  <a:solidFill>
                    <a:srgbClr val="0853BD"/>
                  </a:solidFill>
                </a:uFill>
                <a:latin typeface="Tahoma"/>
                <a:cs typeface="Tahoma"/>
                <a:hlinkClick r:id="rId2"/>
              </a:rPr>
              <a:t>data</a:t>
            </a:r>
            <a:r>
              <a:rPr lang="pt-BR" sz="1600" u="heavy" spc="15">
                <a:solidFill>
                  <a:srgbClr val="0853BD"/>
                </a:solidFill>
                <a:uFill>
                  <a:solidFill>
                    <a:srgbClr val="0853BD"/>
                  </a:solidFill>
                </a:uFill>
                <a:latin typeface="Tahoma"/>
                <a:cs typeface="Tahoma"/>
                <a:hlinkClick r:id="rId2"/>
              </a:rPr>
              <a:t> </a:t>
            </a:r>
            <a:r>
              <a:rPr lang="pt-BR" sz="1600" u="heavy" spc="35">
                <a:solidFill>
                  <a:srgbClr val="0853BD"/>
                </a:solidFill>
                <a:uFill>
                  <a:solidFill>
                    <a:srgbClr val="0853BD"/>
                  </a:solidFill>
                </a:uFill>
                <a:latin typeface="Tahoma"/>
                <a:cs typeface="Tahoma"/>
                <a:hlinkClick r:id="rId2"/>
              </a:rPr>
              <a:t>portal</a:t>
            </a:r>
            <a:r>
              <a:rPr lang="pt-BR" sz="1600" spc="35">
                <a:latin typeface="Tahoma"/>
                <a:cs typeface="Tahoma"/>
              </a:rPr>
              <a:t>.</a:t>
            </a:r>
            <a:endParaRPr lang="pt-BR" sz="1600">
              <a:latin typeface="Tahoma"/>
              <a:cs typeface="Tahoma"/>
            </a:endParaRPr>
          </a:p>
        </p:txBody>
      </p:sp>
      <p:sp>
        <p:nvSpPr>
          <p:cNvPr id="14" name="object 14"/>
          <p:cNvSpPr txBox="1">
            <a:spLocks noGrp="1"/>
          </p:cNvSpPr>
          <p:nvPr>
            <p:ph type="title"/>
          </p:nvPr>
        </p:nvSpPr>
        <p:spPr>
          <a:xfrm>
            <a:off x="878570" y="622396"/>
            <a:ext cx="5890895" cy="933127"/>
          </a:xfrm>
          <a:prstGeom prst="rect">
            <a:avLst/>
          </a:prstGeom>
        </p:spPr>
        <p:txBody>
          <a:bodyPr vert="horz" wrap="square" lIns="0" tIns="184963" rIns="0" bIns="0" rtlCol="0">
            <a:spAutoFit/>
          </a:bodyPr>
          <a:lstStyle/>
          <a:p>
            <a:pPr marL="12065">
              <a:lnSpc>
                <a:spcPct val="100000"/>
              </a:lnSpc>
              <a:spcBef>
                <a:spcPts val="90"/>
              </a:spcBef>
            </a:pPr>
            <a:r>
              <a:rPr lang="pt-BR" sz="4850" spc="229"/>
              <a:t>Metodologia</a:t>
            </a:r>
            <a:endParaRPr lang="pt-BR" sz="4850"/>
          </a:p>
        </p:txBody>
      </p:sp>
      <p:sp>
        <p:nvSpPr>
          <p:cNvPr id="17" name="object 5">
            <a:extLst>
              <a:ext uri="{FF2B5EF4-FFF2-40B4-BE49-F238E27FC236}">
                <a16:creationId xmlns:a16="http://schemas.microsoft.com/office/drawing/2014/main" id="{67525CAC-54F8-1A53-AF15-FBCD92A4D889}"/>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4002" y="294957"/>
            <a:ext cx="17739995" cy="9696861"/>
            <a:chOff x="274199" y="297299"/>
            <a:chExt cx="17739995" cy="9696861"/>
          </a:xfrm>
        </p:grpSpPr>
        <p:pic>
          <p:nvPicPr>
            <p:cNvPr id="3" name="object 3"/>
            <p:cNvPicPr/>
            <p:nvPr/>
          </p:nvPicPr>
          <p:blipFill>
            <a:blip r:embed="rId2" cstate="print"/>
            <a:stretch>
              <a:fillRect/>
            </a:stretch>
          </p:blipFill>
          <p:spPr>
            <a:xfrm>
              <a:off x="15287063" y="9517069"/>
              <a:ext cx="2099210" cy="477091"/>
            </a:xfrm>
            <a:prstGeom prst="rect">
              <a:avLst/>
            </a:prstGeom>
          </p:spPr>
        </p:pic>
        <p:sp>
          <p:nvSpPr>
            <p:cNvPr id="4" name="object 4"/>
            <p:cNvSpPr/>
            <p:nvPr/>
          </p:nvSpPr>
          <p:spPr>
            <a:xfrm>
              <a:off x="274199" y="297299"/>
              <a:ext cx="17739995" cy="9692640"/>
            </a:xfrm>
            <a:custGeom>
              <a:avLst/>
              <a:gdLst/>
              <a:ahLst/>
              <a:cxnLst/>
              <a:rect l="l" t="t" r="r" b="b"/>
              <a:pathLst>
                <a:path w="17739995" h="9692640">
                  <a:moveTo>
                    <a:pt x="17557286" y="9692399"/>
                  </a:moveTo>
                  <a:lnTo>
                    <a:pt x="182314" y="9692399"/>
                  </a:lnTo>
                  <a:lnTo>
                    <a:pt x="133847" y="9685887"/>
                  </a:lnTo>
                  <a:lnTo>
                    <a:pt x="90296" y="9667508"/>
                  </a:lnTo>
                  <a:lnTo>
                    <a:pt x="53398" y="9639001"/>
                  </a:lnTo>
                  <a:lnTo>
                    <a:pt x="24891" y="9602103"/>
                  </a:lnTo>
                  <a:lnTo>
                    <a:pt x="6512" y="9558552"/>
                  </a:lnTo>
                  <a:lnTo>
                    <a:pt x="0" y="9510085"/>
                  </a:lnTo>
                  <a:lnTo>
                    <a:pt x="0" y="182314"/>
                  </a:lnTo>
                  <a:lnTo>
                    <a:pt x="6512" y="133847"/>
                  </a:lnTo>
                  <a:lnTo>
                    <a:pt x="24891" y="90296"/>
                  </a:lnTo>
                  <a:lnTo>
                    <a:pt x="53398" y="53398"/>
                  </a:lnTo>
                  <a:lnTo>
                    <a:pt x="90296" y="24891"/>
                  </a:lnTo>
                  <a:lnTo>
                    <a:pt x="133847" y="6512"/>
                  </a:lnTo>
                  <a:lnTo>
                    <a:pt x="182314" y="0"/>
                  </a:lnTo>
                  <a:lnTo>
                    <a:pt x="17557286" y="0"/>
                  </a:lnTo>
                  <a:lnTo>
                    <a:pt x="17627054" y="13877"/>
                  </a:lnTo>
                  <a:lnTo>
                    <a:pt x="17686201" y="53398"/>
                  </a:lnTo>
                  <a:lnTo>
                    <a:pt x="17725722" y="112545"/>
                  </a:lnTo>
                  <a:lnTo>
                    <a:pt x="17739600" y="182314"/>
                  </a:lnTo>
                  <a:lnTo>
                    <a:pt x="17739600" y="9510085"/>
                  </a:lnTo>
                  <a:lnTo>
                    <a:pt x="17733087" y="9558552"/>
                  </a:lnTo>
                  <a:lnTo>
                    <a:pt x="17714708" y="9602103"/>
                  </a:lnTo>
                  <a:lnTo>
                    <a:pt x="17686201" y="9639001"/>
                  </a:lnTo>
                  <a:lnTo>
                    <a:pt x="17649303" y="9667508"/>
                  </a:lnTo>
                  <a:lnTo>
                    <a:pt x="17605752" y="9685887"/>
                  </a:lnTo>
                  <a:lnTo>
                    <a:pt x="17557286" y="9692399"/>
                  </a:lnTo>
                  <a:close/>
                </a:path>
              </a:pathLst>
            </a:custGeom>
            <a:solidFill>
              <a:srgbClr val="B1DAE4"/>
            </a:solidFill>
          </p:spPr>
          <p:txBody>
            <a:bodyPr wrap="square" lIns="0" tIns="0" rIns="0" bIns="0" rtlCol="0"/>
            <a:lstStyle/>
            <a:p>
              <a:endParaRPr/>
            </a:p>
          </p:txBody>
        </p:sp>
        <p:pic>
          <p:nvPicPr>
            <p:cNvPr id="5" name="object 5"/>
            <p:cNvPicPr/>
            <p:nvPr/>
          </p:nvPicPr>
          <p:blipFill>
            <a:blip r:embed="rId3" cstate="print"/>
            <a:stretch>
              <a:fillRect/>
            </a:stretch>
          </p:blipFill>
          <p:spPr>
            <a:xfrm>
              <a:off x="5470797" y="297299"/>
              <a:ext cx="12543000" cy="9692399"/>
            </a:xfrm>
            <a:prstGeom prst="rect">
              <a:avLst/>
            </a:prstGeom>
            <a:ln>
              <a:noFill/>
            </a:ln>
          </p:spPr>
        </p:pic>
      </p:grpSp>
      <p:sp>
        <p:nvSpPr>
          <p:cNvPr id="8" name="Rectangle 7">
            <a:extLst>
              <a:ext uri="{FF2B5EF4-FFF2-40B4-BE49-F238E27FC236}">
                <a16:creationId xmlns:a16="http://schemas.microsoft.com/office/drawing/2014/main" id="{9123D552-C82B-316B-0A5C-8966B7B68F1E}"/>
              </a:ext>
            </a:extLst>
          </p:cNvPr>
          <p:cNvSpPr/>
          <p:nvPr/>
        </p:nvSpPr>
        <p:spPr>
          <a:xfrm>
            <a:off x="5181600" y="299403"/>
            <a:ext cx="1006797" cy="9687953"/>
          </a:xfrm>
          <a:prstGeom prst="rect">
            <a:avLst/>
          </a:prstGeom>
          <a:solidFill>
            <a:srgbClr val="B4D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6">
            <a:extLst>
              <a:ext uri="{FF2B5EF4-FFF2-40B4-BE49-F238E27FC236}">
                <a16:creationId xmlns:a16="http://schemas.microsoft.com/office/drawing/2014/main" id="{42FDA338-742E-8938-7F3A-30BE8FAD1268}"/>
              </a:ext>
            </a:extLst>
          </p:cNvPr>
          <p:cNvSpPr txBox="1"/>
          <p:nvPr/>
        </p:nvSpPr>
        <p:spPr>
          <a:xfrm>
            <a:off x="1371600" y="2454901"/>
            <a:ext cx="5774690" cy="4508414"/>
          </a:xfrm>
          <a:prstGeom prst="rect">
            <a:avLst/>
          </a:prstGeom>
        </p:spPr>
        <p:txBody>
          <a:bodyPr vert="horz" wrap="square" lIns="0" tIns="12700" rIns="0" bIns="0" rtlCol="0">
            <a:spAutoFit/>
          </a:bodyPr>
          <a:lstStyle/>
          <a:p>
            <a:pPr marL="12700" marR="5080">
              <a:lnSpc>
                <a:spcPct val="114999"/>
              </a:lnSpc>
              <a:spcBef>
                <a:spcPts val="100"/>
              </a:spcBef>
            </a:pPr>
            <a:r>
              <a:rPr lang="pt-BR" sz="1600" b="1" dirty="0">
                <a:latin typeface="Tahoma"/>
                <a:cs typeface="Tahoma"/>
              </a:rPr>
              <a:t>Esta análise de 2 milhões de ativos criativos publicamente disponibilizados e exibidos no mundo durante 4 anos (2019 a 2022) esclarece a complexidade de idade e gênero das histórias de marca de hoje, com a perspectiva das tendências ano após ano.</a:t>
            </a:r>
            <a:endParaRPr lang="pt-BR" sz="1600" dirty="0">
              <a:latin typeface="Tahoma"/>
              <a:cs typeface="Tahoma"/>
            </a:endParaRPr>
          </a:p>
          <a:p>
            <a:pPr>
              <a:lnSpc>
                <a:spcPct val="100000"/>
              </a:lnSpc>
              <a:spcBef>
                <a:spcPts val="35"/>
              </a:spcBef>
            </a:pPr>
            <a:endParaRPr lang="pt-BR" sz="1800" dirty="0">
              <a:latin typeface="Tahoma"/>
              <a:cs typeface="Tahoma"/>
            </a:endParaRPr>
          </a:p>
          <a:p>
            <a:pPr marL="12700" marR="447675" algn="just">
              <a:lnSpc>
                <a:spcPct val="114999"/>
              </a:lnSpc>
            </a:pPr>
            <a:r>
              <a:rPr lang="pt-BR" sz="1600" dirty="0">
                <a:latin typeface="Tahoma"/>
                <a:cs typeface="Tahoma"/>
              </a:rPr>
              <a:t>Deve-se reconhecer que este estudo de referências apenas inclui no relatório a detecção visual e de áudio de características identificáveis.</a:t>
            </a:r>
          </a:p>
          <a:p>
            <a:pPr marL="12700" marR="447675" algn="just">
              <a:lnSpc>
                <a:spcPct val="114999"/>
              </a:lnSpc>
            </a:pPr>
            <a:endParaRPr lang="pt-BR" sz="1600" spc="-80" dirty="0">
              <a:latin typeface="Tahoma"/>
              <a:cs typeface="Tahoma"/>
            </a:endParaRPr>
          </a:p>
          <a:p>
            <a:pPr marL="12700" marR="447675" algn="just">
              <a:lnSpc>
                <a:spcPct val="114999"/>
              </a:lnSpc>
            </a:pPr>
            <a:r>
              <a:rPr lang="pt-BR" sz="1600" dirty="0">
                <a:latin typeface="Tahoma"/>
                <a:cs typeface="Tahoma"/>
              </a:rPr>
              <a:t>Reconhecemos que não podemos analisar como um indivíduo pode se identificar de maneiras que sejam diferentes da detecção visual ou de áudio e, portanto, não tentamos incluir esse aspecto no relatório.</a:t>
            </a:r>
            <a:endParaRPr lang="pt-BR" sz="1600" spc="-80" dirty="0">
              <a:latin typeface="Tahoma"/>
              <a:cs typeface="Tahoma"/>
            </a:endParaRPr>
          </a:p>
          <a:p>
            <a:pPr marL="12700" marR="447675" algn="just">
              <a:lnSpc>
                <a:spcPct val="114999"/>
              </a:lnSpc>
            </a:pPr>
            <a:endParaRPr lang="pt-BR" sz="1600" spc="-80" dirty="0">
              <a:latin typeface="Tahoma"/>
              <a:cs typeface="Tahoma"/>
            </a:endParaRPr>
          </a:p>
          <a:p>
            <a:pPr marL="12700" marR="447675" algn="just">
              <a:lnSpc>
                <a:spcPct val="114999"/>
              </a:lnSpc>
            </a:pPr>
            <a:r>
              <a:rPr lang="pt-BR" sz="1600" b="1" spc="-80" dirty="0">
                <a:latin typeface="Tahoma"/>
                <a:cs typeface="Tahoma"/>
              </a:rPr>
              <a:t>Aqui está o que observamos.</a:t>
            </a:r>
          </a:p>
        </p:txBody>
      </p:sp>
      <p:sp>
        <p:nvSpPr>
          <p:cNvPr id="13" name="object 7">
            <a:extLst>
              <a:ext uri="{FF2B5EF4-FFF2-40B4-BE49-F238E27FC236}">
                <a16:creationId xmlns:a16="http://schemas.microsoft.com/office/drawing/2014/main" id="{808C0BE6-18D0-F7EF-8473-25C416D702D1}"/>
              </a:ext>
            </a:extLst>
          </p:cNvPr>
          <p:cNvSpPr txBox="1">
            <a:spLocks/>
          </p:cNvSpPr>
          <p:nvPr/>
        </p:nvSpPr>
        <p:spPr>
          <a:xfrm>
            <a:off x="1355487" y="1355790"/>
            <a:ext cx="5694045" cy="756920"/>
          </a:xfrm>
          <a:prstGeom prst="rect">
            <a:avLst/>
          </a:prstGeom>
        </p:spPr>
        <p:txBody>
          <a:bodyPr vert="horz" wrap="square" lIns="0" tIns="12700" rIns="0" bIns="0" rtlCol="0">
            <a:spAutoFit/>
          </a:bodyPr>
          <a:lstStyle>
            <a:lvl1pPr>
              <a:defRPr sz="3600" b="0" i="0">
                <a:solidFill>
                  <a:schemeClr val="tx1"/>
                </a:solidFill>
                <a:latin typeface="Tahoma"/>
                <a:ea typeface="+mj-ea"/>
                <a:cs typeface="Tahoma"/>
              </a:defRPr>
            </a:lvl1pPr>
          </a:lstStyle>
          <a:p>
            <a:pPr marL="12700">
              <a:spcBef>
                <a:spcPts val="100"/>
              </a:spcBef>
            </a:pPr>
            <a:r>
              <a:rPr lang="pt-BR" sz="4800" spc="180"/>
              <a:t>Resumo Executivo</a:t>
            </a:r>
            <a:endParaRPr lang="pt-BR"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7125" y="1932840"/>
            <a:ext cx="4496435" cy="2183162"/>
          </a:xfrm>
          <a:prstGeom prst="rect">
            <a:avLst/>
          </a:prstGeom>
        </p:spPr>
        <p:txBody>
          <a:bodyPr vert="horz" wrap="square" lIns="0" tIns="12700" rIns="0" bIns="0" rtlCol="0">
            <a:spAutoFit/>
          </a:bodyPr>
          <a:lstStyle/>
          <a:p>
            <a:pPr marL="12700">
              <a:lnSpc>
                <a:spcPct val="100000"/>
              </a:lnSpc>
              <a:spcBef>
                <a:spcPts val="100"/>
              </a:spcBef>
            </a:pPr>
            <a:r>
              <a:rPr lang="pt-BR" sz="2000" b="1" spc="-110">
                <a:latin typeface="Tahoma"/>
                <a:cs typeface="Tahoma"/>
              </a:rPr>
              <a:t>GÊNERO IDENTIFICÁVEL</a:t>
            </a:r>
            <a:endParaRPr lang="pt-BR" sz="2000">
              <a:latin typeface="Tahoma"/>
              <a:cs typeface="Tahoma"/>
            </a:endParaRPr>
          </a:p>
          <a:p>
            <a:pPr marL="241300" marR="5080" indent="-224790">
              <a:lnSpc>
                <a:spcPct val="114999"/>
              </a:lnSpc>
              <a:spcBef>
                <a:spcPts val="1485"/>
              </a:spcBef>
              <a:buFont typeface="Arial"/>
              <a:buChar char="●"/>
              <a:tabLst>
                <a:tab pos="241300" algn="l"/>
              </a:tabLst>
            </a:pPr>
            <a:r>
              <a:rPr lang="pt-BR" sz="1600" b="1" spc="-20">
                <a:latin typeface="Tahoma"/>
                <a:cs typeface="Tahoma"/>
              </a:rPr>
              <a:t>Todas as regiões</a:t>
            </a:r>
            <a:r>
              <a:rPr lang="pt-BR" sz="1600" b="1" spc="35">
                <a:latin typeface="Tahoma"/>
                <a:cs typeface="Tahoma"/>
              </a:rPr>
              <a:t> </a:t>
            </a:r>
            <a:r>
              <a:rPr lang="pt-BR" sz="1600">
                <a:latin typeface="Tahoma"/>
                <a:cs typeface="Tahoma"/>
              </a:rPr>
              <a:t>em todo o mundo tendem a apresentar mais integrantes de elenco masculinos em sua composição; com relação às vozes que ouvimos nos anúncios, a tendência masculina é mais pronunciada e, em alguns casos, de maneira significativa.</a:t>
            </a:r>
          </a:p>
        </p:txBody>
      </p:sp>
      <p:sp>
        <p:nvSpPr>
          <p:cNvPr id="10" name="object 10"/>
          <p:cNvSpPr txBox="1"/>
          <p:nvPr/>
        </p:nvSpPr>
        <p:spPr>
          <a:xfrm>
            <a:off x="9087804" y="9683512"/>
            <a:ext cx="113030" cy="210185"/>
          </a:xfrm>
          <a:prstGeom prst="rect">
            <a:avLst/>
          </a:prstGeom>
        </p:spPr>
        <p:txBody>
          <a:bodyPr vert="horz" wrap="square" lIns="0" tIns="7620" rIns="0" bIns="0" rtlCol="0">
            <a:spAutoFit/>
          </a:bodyPr>
          <a:lstStyle/>
          <a:p>
            <a:pPr marL="12700">
              <a:lnSpc>
                <a:spcPct val="100000"/>
              </a:lnSpc>
              <a:spcBef>
                <a:spcPts val="60"/>
              </a:spcBef>
            </a:pPr>
            <a:r>
              <a:rPr sz="1200" spc="30">
                <a:latin typeface="Tahoma"/>
                <a:cs typeface="Tahoma"/>
              </a:rPr>
              <a:t>7</a:t>
            </a:r>
            <a:endParaRPr sz="1200">
              <a:latin typeface="Tahoma"/>
              <a:cs typeface="Tahoma"/>
            </a:endParaRPr>
          </a:p>
        </p:txBody>
      </p:sp>
      <p:sp>
        <p:nvSpPr>
          <p:cNvPr id="3" name="object 3"/>
          <p:cNvSpPr txBox="1"/>
          <p:nvPr/>
        </p:nvSpPr>
        <p:spPr>
          <a:xfrm>
            <a:off x="901420" y="4305300"/>
            <a:ext cx="4584980" cy="1116716"/>
          </a:xfrm>
          <a:prstGeom prst="rect">
            <a:avLst/>
          </a:prstGeom>
        </p:spPr>
        <p:txBody>
          <a:bodyPr vert="horz" wrap="square" lIns="0" tIns="12700" rIns="0" bIns="0" rtlCol="0">
            <a:spAutoFit/>
          </a:bodyPr>
          <a:lstStyle/>
          <a:p>
            <a:pPr marL="236854" marR="5080" indent="-224790" algn="l">
              <a:lnSpc>
                <a:spcPct val="114999"/>
              </a:lnSpc>
              <a:spcBef>
                <a:spcPts val="100"/>
              </a:spcBef>
              <a:buFont typeface="Arial"/>
              <a:buChar char="●"/>
              <a:tabLst>
                <a:tab pos="237490" algn="l"/>
              </a:tabLst>
            </a:pPr>
            <a:r>
              <a:rPr lang="pt-BR" sz="1600" b="1" spc="-15" dirty="0">
                <a:latin typeface="Tahoma"/>
                <a:cs typeface="Tahoma"/>
              </a:rPr>
              <a:t>O Leste e Sudeste da Ásia</a:t>
            </a:r>
            <a:r>
              <a:rPr lang="pt-BR" sz="1600" b="1" spc="-5" dirty="0">
                <a:latin typeface="Tahoma"/>
                <a:cs typeface="Tahoma"/>
              </a:rPr>
              <a:t> </a:t>
            </a:r>
            <a:r>
              <a:rPr lang="pt-BR" sz="1600" spc="60" dirty="0">
                <a:latin typeface="Tahoma"/>
                <a:cs typeface="Tahoma"/>
              </a:rPr>
              <a:t>é a única região cuja composição de integrantes de elenco M/</a:t>
            </a:r>
            <a:r>
              <a:rPr lang="pt-BR" sz="1600" spc="60" dirty="0" err="1">
                <a:latin typeface="Tahoma"/>
                <a:cs typeface="Tahoma"/>
              </a:rPr>
              <a:t>F</a:t>
            </a:r>
            <a:r>
              <a:rPr lang="pt-BR" sz="1600" spc="60" dirty="0">
                <a:latin typeface="Tahoma"/>
                <a:cs typeface="Tahoma"/>
              </a:rPr>
              <a:t> e vozes reflete de perto a sua população.</a:t>
            </a:r>
            <a:endParaRPr lang="pt-BR" sz="1600" dirty="0">
              <a:latin typeface="Tahoma"/>
              <a:cs typeface="Tahoma"/>
            </a:endParaRPr>
          </a:p>
        </p:txBody>
      </p:sp>
      <p:sp>
        <p:nvSpPr>
          <p:cNvPr id="4" name="object 4"/>
          <p:cNvSpPr txBox="1"/>
          <p:nvPr/>
        </p:nvSpPr>
        <p:spPr>
          <a:xfrm>
            <a:off x="901421" y="5626984"/>
            <a:ext cx="4496435" cy="1116716"/>
          </a:xfrm>
          <a:prstGeom prst="rect">
            <a:avLst/>
          </a:prstGeom>
        </p:spPr>
        <p:txBody>
          <a:bodyPr vert="horz" wrap="square" lIns="0" tIns="12700" rIns="0" bIns="0" rtlCol="0">
            <a:spAutoFit/>
          </a:bodyPr>
          <a:lstStyle/>
          <a:p>
            <a:pPr marL="236854" marR="5080" indent="-224790">
              <a:lnSpc>
                <a:spcPct val="114999"/>
              </a:lnSpc>
              <a:spcBef>
                <a:spcPts val="100"/>
              </a:spcBef>
              <a:buFont typeface="Arial"/>
              <a:buChar char="●"/>
              <a:tabLst>
                <a:tab pos="237490" algn="l"/>
              </a:tabLst>
            </a:pPr>
            <a:r>
              <a:rPr lang="pt-BR" sz="1600" spc="60" dirty="0">
                <a:latin typeface="Tahoma"/>
                <a:cs typeface="Tahoma"/>
              </a:rPr>
              <a:t>A publicidade </a:t>
            </a:r>
            <a:r>
              <a:rPr lang="pt-BR" sz="1600" b="1" spc="-20" dirty="0">
                <a:latin typeface="Tahoma"/>
                <a:cs typeface="Tahoma"/>
              </a:rPr>
              <a:t>na África Subsaariana </a:t>
            </a:r>
            <a:r>
              <a:rPr lang="pt-BR" sz="1600" spc="70" dirty="0">
                <a:latin typeface="Tahoma"/>
                <a:cs typeface="Tahoma"/>
              </a:rPr>
              <a:t>tem a maior tendência masculina com</a:t>
            </a:r>
            <a:r>
              <a:rPr lang="pt-BR" sz="1600" spc="10" dirty="0">
                <a:latin typeface="Tahoma"/>
                <a:cs typeface="Tahoma"/>
              </a:rPr>
              <a:t> </a:t>
            </a:r>
            <a:r>
              <a:rPr lang="pt-BR" sz="1600" spc="-35" dirty="0">
                <a:latin typeface="Tahoma"/>
                <a:cs typeface="Tahoma"/>
              </a:rPr>
              <a:t>73%</a:t>
            </a:r>
            <a:r>
              <a:rPr lang="pt-BR" sz="1600" spc="15" dirty="0">
                <a:latin typeface="Tahoma"/>
                <a:cs typeface="Tahoma"/>
              </a:rPr>
              <a:t> </a:t>
            </a:r>
            <a:r>
              <a:rPr lang="pt-BR" sz="1600" dirty="0">
                <a:latin typeface="Tahoma"/>
                <a:cs typeface="Tahoma"/>
              </a:rPr>
              <a:t>do elenco visualizado e ouvido vs. a sua incidência na população de </a:t>
            </a:r>
            <a:r>
              <a:rPr lang="pt-BR" sz="1600" spc="-25" dirty="0">
                <a:latin typeface="Tahoma"/>
                <a:cs typeface="Tahoma"/>
              </a:rPr>
              <a:t>50%.</a:t>
            </a:r>
            <a:endParaRPr lang="pt-BR" sz="1600" dirty="0">
              <a:latin typeface="Tahoma"/>
              <a:cs typeface="Tahoma"/>
            </a:endParaRPr>
          </a:p>
        </p:txBody>
      </p:sp>
      <p:sp>
        <p:nvSpPr>
          <p:cNvPr id="5" name="object 5"/>
          <p:cNvSpPr txBox="1"/>
          <p:nvPr/>
        </p:nvSpPr>
        <p:spPr>
          <a:xfrm>
            <a:off x="6505876" y="1932840"/>
            <a:ext cx="4535170" cy="1900007"/>
          </a:xfrm>
          <a:prstGeom prst="rect">
            <a:avLst/>
          </a:prstGeom>
        </p:spPr>
        <p:txBody>
          <a:bodyPr vert="horz" wrap="square" lIns="0" tIns="12700" rIns="0" bIns="0" rtlCol="0">
            <a:spAutoFit/>
          </a:bodyPr>
          <a:lstStyle/>
          <a:p>
            <a:pPr marL="12700">
              <a:lnSpc>
                <a:spcPct val="100000"/>
              </a:lnSpc>
              <a:spcBef>
                <a:spcPts val="100"/>
              </a:spcBef>
            </a:pPr>
            <a:r>
              <a:rPr lang="pt-BR" sz="2000" b="1" spc="-110">
                <a:latin typeface="Tahoma"/>
                <a:cs typeface="Tahoma"/>
              </a:rPr>
              <a:t>IDADE IDENTIFICÁVEL</a:t>
            </a:r>
            <a:endParaRPr lang="pt-BR" sz="2000">
              <a:latin typeface="Tahoma"/>
              <a:cs typeface="Tahoma"/>
            </a:endParaRPr>
          </a:p>
          <a:p>
            <a:pPr marL="241300" marR="5080" indent="-224790">
              <a:lnSpc>
                <a:spcPct val="114999"/>
              </a:lnSpc>
              <a:spcBef>
                <a:spcPts val="1485"/>
              </a:spcBef>
              <a:buFont typeface="Arial"/>
              <a:buChar char="●"/>
              <a:tabLst>
                <a:tab pos="241300" algn="l"/>
              </a:tabLst>
            </a:pPr>
            <a:r>
              <a:rPr lang="pt-BR" sz="1600" b="1" spc="-20">
                <a:latin typeface="Tahoma"/>
                <a:cs typeface="Tahoma"/>
              </a:rPr>
              <a:t>Todas as regiões</a:t>
            </a:r>
            <a:r>
              <a:rPr lang="pt-BR" sz="1600" b="1" spc="-10">
                <a:latin typeface="Tahoma"/>
                <a:cs typeface="Tahoma"/>
              </a:rPr>
              <a:t> </a:t>
            </a:r>
            <a:r>
              <a:rPr lang="pt-BR" sz="1600" spc="55">
                <a:latin typeface="Tahoma"/>
                <a:cs typeface="Tahoma"/>
              </a:rPr>
              <a:t>exibem uma tendência significativa para integrantes de elenco entre</a:t>
            </a:r>
            <a:r>
              <a:rPr lang="pt-BR" sz="1600" spc="30">
                <a:latin typeface="Tahoma"/>
                <a:cs typeface="Tahoma"/>
              </a:rPr>
              <a:t> </a:t>
            </a:r>
            <a:r>
              <a:rPr lang="pt-BR" sz="1600" spc="110">
                <a:latin typeface="Tahoma"/>
                <a:cs typeface="Tahoma"/>
              </a:rPr>
              <a:t>20-</a:t>
            </a:r>
            <a:r>
              <a:rPr lang="pt-BR" sz="1600" spc="125">
                <a:latin typeface="Tahoma"/>
                <a:cs typeface="Tahoma"/>
              </a:rPr>
              <a:t>39</a:t>
            </a:r>
            <a:r>
              <a:rPr lang="pt-BR" sz="1600" spc="25">
                <a:latin typeface="Tahoma"/>
                <a:cs typeface="Tahoma"/>
              </a:rPr>
              <a:t> </a:t>
            </a:r>
            <a:r>
              <a:rPr lang="pt-BR" sz="1600" spc="50">
                <a:latin typeface="Tahoma"/>
                <a:cs typeface="Tahoma"/>
              </a:rPr>
              <a:t>anos, com a composição desse segmento variando de </a:t>
            </a:r>
            <a:r>
              <a:rPr lang="pt-BR" sz="1600" spc="-40">
                <a:latin typeface="Tahoma"/>
                <a:cs typeface="Tahoma"/>
              </a:rPr>
              <a:t>76%</a:t>
            </a:r>
            <a:r>
              <a:rPr lang="pt-BR" sz="1600" spc="5">
                <a:latin typeface="Tahoma"/>
                <a:cs typeface="Tahoma"/>
              </a:rPr>
              <a:t> </a:t>
            </a:r>
            <a:r>
              <a:rPr lang="pt-BR" sz="1600" spc="55">
                <a:latin typeface="Tahoma"/>
                <a:cs typeface="Tahoma"/>
              </a:rPr>
              <a:t>a</a:t>
            </a:r>
            <a:r>
              <a:rPr lang="pt-BR" sz="1600" spc="5">
                <a:latin typeface="Tahoma"/>
                <a:cs typeface="Tahoma"/>
              </a:rPr>
              <a:t> </a:t>
            </a:r>
            <a:r>
              <a:rPr lang="pt-BR" sz="1600">
                <a:latin typeface="Tahoma"/>
                <a:cs typeface="Tahoma"/>
              </a:rPr>
              <a:t>83%</a:t>
            </a:r>
            <a:r>
              <a:rPr lang="pt-BR" sz="1600" spc="5">
                <a:latin typeface="Tahoma"/>
                <a:cs typeface="Tahoma"/>
              </a:rPr>
              <a:t> </a:t>
            </a:r>
            <a:r>
              <a:rPr lang="pt-BR" sz="1600">
                <a:latin typeface="Tahoma"/>
                <a:cs typeface="Tahoma"/>
              </a:rPr>
              <a:t>vs.</a:t>
            </a:r>
            <a:r>
              <a:rPr lang="pt-BR" sz="1600" spc="10">
                <a:latin typeface="Tahoma"/>
                <a:cs typeface="Tahoma"/>
              </a:rPr>
              <a:t> </a:t>
            </a:r>
            <a:r>
              <a:rPr lang="pt-BR" sz="1600" spc="55">
                <a:latin typeface="Tahoma"/>
                <a:cs typeface="Tahoma"/>
              </a:rPr>
              <a:t>uma população variando de</a:t>
            </a:r>
            <a:r>
              <a:rPr lang="pt-BR" sz="1600" spc="10">
                <a:latin typeface="Tahoma"/>
                <a:cs typeface="Tahoma"/>
              </a:rPr>
              <a:t> </a:t>
            </a:r>
            <a:r>
              <a:rPr lang="pt-BR" sz="1600" spc="-20">
                <a:latin typeface="Tahoma"/>
                <a:cs typeface="Tahoma"/>
              </a:rPr>
              <a:t>25%</a:t>
            </a:r>
            <a:r>
              <a:rPr lang="pt-BR" sz="1600" spc="5">
                <a:latin typeface="Tahoma"/>
                <a:cs typeface="Tahoma"/>
              </a:rPr>
              <a:t> </a:t>
            </a:r>
            <a:r>
              <a:rPr lang="pt-BR" sz="1600" spc="30">
                <a:latin typeface="Tahoma"/>
                <a:cs typeface="Tahoma"/>
              </a:rPr>
              <a:t>a </a:t>
            </a:r>
            <a:r>
              <a:rPr lang="pt-BR" sz="1600" spc="-25">
                <a:latin typeface="Tahoma"/>
                <a:cs typeface="Tahoma"/>
              </a:rPr>
              <a:t>33%.</a:t>
            </a:r>
            <a:endParaRPr lang="pt-BR" sz="1600">
              <a:latin typeface="Tahoma"/>
              <a:cs typeface="Tahoma"/>
            </a:endParaRPr>
          </a:p>
        </p:txBody>
      </p:sp>
      <p:sp>
        <p:nvSpPr>
          <p:cNvPr id="6" name="object 6"/>
          <p:cNvSpPr txBox="1"/>
          <p:nvPr/>
        </p:nvSpPr>
        <p:spPr>
          <a:xfrm>
            <a:off x="6510173" y="4006496"/>
            <a:ext cx="4518660" cy="1683025"/>
          </a:xfrm>
          <a:prstGeom prst="rect">
            <a:avLst/>
          </a:prstGeom>
        </p:spPr>
        <p:txBody>
          <a:bodyPr vert="horz" wrap="square" lIns="0" tIns="12700" rIns="0" bIns="0" rtlCol="0">
            <a:spAutoFit/>
          </a:bodyPr>
          <a:lstStyle/>
          <a:p>
            <a:pPr marL="236854" marR="5080" indent="-224790">
              <a:lnSpc>
                <a:spcPct val="114999"/>
              </a:lnSpc>
              <a:spcBef>
                <a:spcPts val="100"/>
              </a:spcBef>
              <a:buFont typeface="Arial"/>
              <a:buChar char="●"/>
              <a:tabLst>
                <a:tab pos="237490" algn="l"/>
              </a:tabLst>
            </a:pPr>
            <a:r>
              <a:rPr lang="pt-BR" sz="1600" spc="70">
                <a:latin typeface="Tahoma"/>
                <a:cs typeface="Tahoma"/>
              </a:rPr>
              <a:t>As regiões com os integrantes de elenco mais jovens são </a:t>
            </a:r>
            <a:r>
              <a:rPr lang="pt-BR" sz="1600" b="1" spc="70">
                <a:latin typeface="Tahoma"/>
                <a:cs typeface="Tahoma"/>
              </a:rPr>
              <a:t>América Latina, Leste e Sudeste Asiático </a:t>
            </a:r>
            <a:r>
              <a:rPr lang="pt-BR" sz="1600" spc="70">
                <a:latin typeface="Tahoma"/>
                <a:cs typeface="Tahoma"/>
              </a:rPr>
              <a:t>e</a:t>
            </a:r>
            <a:r>
              <a:rPr lang="pt-BR" sz="1600" b="1" spc="70">
                <a:latin typeface="Tahoma"/>
                <a:cs typeface="Tahoma"/>
              </a:rPr>
              <a:t> Norte da África e Oeste da Ásia</a:t>
            </a:r>
            <a:r>
              <a:rPr lang="pt-BR" sz="1600" spc="70">
                <a:latin typeface="Tahoma"/>
                <a:cs typeface="Tahoma"/>
              </a:rPr>
              <a:t>, com a composição abaixo dos 40 anos em 95%, 94% e 92% respectivamente.</a:t>
            </a:r>
            <a:endParaRPr lang="pt-BR" sz="1600">
              <a:latin typeface="Tahoma"/>
              <a:cs typeface="Tahoma"/>
            </a:endParaRPr>
          </a:p>
        </p:txBody>
      </p:sp>
      <p:sp>
        <p:nvSpPr>
          <p:cNvPr id="7" name="object 7"/>
          <p:cNvSpPr txBox="1"/>
          <p:nvPr/>
        </p:nvSpPr>
        <p:spPr>
          <a:xfrm>
            <a:off x="6510173" y="5925820"/>
            <a:ext cx="4475480" cy="1966179"/>
          </a:xfrm>
          <a:prstGeom prst="rect">
            <a:avLst/>
          </a:prstGeom>
        </p:spPr>
        <p:txBody>
          <a:bodyPr vert="horz" wrap="square" lIns="0" tIns="12700" rIns="0" bIns="0" rtlCol="0">
            <a:spAutoFit/>
          </a:bodyPr>
          <a:lstStyle/>
          <a:p>
            <a:pPr marL="236854" marR="5080" indent="-224790">
              <a:lnSpc>
                <a:spcPct val="114999"/>
              </a:lnSpc>
              <a:spcBef>
                <a:spcPts val="100"/>
              </a:spcBef>
              <a:buFont typeface="Arial"/>
              <a:buChar char="●"/>
              <a:tabLst>
                <a:tab pos="237490" algn="l"/>
              </a:tabLst>
            </a:pPr>
            <a:r>
              <a:rPr lang="pt-BR" sz="1600">
                <a:latin typeface="Tahoma"/>
                <a:cs typeface="Tahoma"/>
              </a:rPr>
              <a:t>Ao mesmo tempo em que nenhuma região tende para segmentos mais velhos, estas regiões apresentam a maior composição de integrantes de elenco com 40 anos ou mais</a:t>
            </a:r>
            <a:r>
              <a:rPr lang="pt-BR" sz="1600" spc="-10">
                <a:latin typeface="Tahoma"/>
                <a:cs typeface="Tahoma"/>
              </a:rPr>
              <a:t>: </a:t>
            </a:r>
            <a:r>
              <a:rPr lang="pt-BR" sz="1600" b="1">
                <a:latin typeface="Tahoma"/>
                <a:cs typeface="Tahoma"/>
              </a:rPr>
              <a:t>Austrália e Nova Zelândia</a:t>
            </a:r>
            <a:r>
              <a:rPr lang="pt-BR" sz="1600" b="1" spc="10">
                <a:latin typeface="Tahoma"/>
                <a:cs typeface="Tahoma"/>
              </a:rPr>
              <a:t> </a:t>
            </a:r>
            <a:r>
              <a:rPr lang="pt-BR" sz="1600" spc="-80">
                <a:latin typeface="Tahoma"/>
                <a:cs typeface="Tahoma"/>
              </a:rPr>
              <a:t>(15%),</a:t>
            </a:r>
            <a:r>
              <a:rPr lang="pt-BR" sz="1600" spc="-15">
                <a:latin typeface="Tahoma"/>
                <a:cs typeface="Tahoma"/>
              </a:rPr>
              <a:t> </a:t>
            </a:r>
            <a:r>
              <a:rPr lang="pt-BR" sz="1600" b="1" spc="-30">
                <a:latin typeface="Tahoma"/>
                <a:cs typeface="Tahoma"/>
              </a:rPr>
              <a:t>América do Norte</a:t>
            </a:r>
            <a:r>
              <a:rPr lang="pt-BR" sz="1600" b="1" spc="20">
                <a:latin typeface="Tahoma"/>
                <a:cs typeface="Tahoma"/>
              </a:rPr>
              <a:t> </a:t>
            </a:r>
            <a:r>
              <a:rPr lang="pt-BR" sz="1600" spc="-70">
                <a:latin typeface="Tahoma"/>
                <a:cs typeface="Tahoma"/>
              </a:rPr>
              <a:t>(14%),</a:t>
            </a:r>
            <a:r>
              <a:rPr lang="pt-BR" sz="1600" spc="-15">
                <a:latin typeface="Tahoma"/>
                <a:cs typeface="Tahoma"/>
              </a:rPr>
              <a:t> </a:t>
            </a:r>
            <a:r>
              <a:rPr lang="pt-BR" sz="1600" b="1" spc="-35">
                <a:latin typeface="Tahoma"/>
                <a:cs typeface="Tahoma"/>
              </a:rPr>
              <a:t>Reino Unido</a:t>
            </a:r>
            <a:r>
              <a:rPr lang="pt-BR" sz="1600" b="1" spc="-75">
                <a:latin typeface="Tahoma"/>
                <a:cs typeface="Tahoma"/>
              </a:rPr>
              <a:t> </a:t>
            </a:r>
            <a:r>
              <a:rPr lang="pt-BR" sz="1600" spc="-40">
                <a:latin typeface="Tahoma"/>
                <a:cs typeface="Tahoma"/>
              </a:rPr>
              <a:t>(13%)</a:t>
            </a:r>
            <a:r>
              <a:rPr lang="pt-BR" sz="1600">
                <a:latin typeface="Tahoma"/>
                <a:cs typeface="Tahoma"/>
              </a:rPr>
              <a:t> </a:t>
            </a:r>
            <a:r>
              <a:rPr lang="pt-BR" sz="1600" spc="60">
                <a:latin typeface="Tahoma"/>
                <a:cs typeface="Tahoma"/>
              </a:rPr>
              <a:t>e</a:t>
            </a:r>
            <a:r>
              <a:rPr lang="pt-BR" sz="1600" spc="-90">
                <a:latin typeface="Tahoma"/>
                <a:cs typeface="Tahoma"/>
              </a:rPr>
              <a:t> </a:t>
            </a:r>
            <a:r>
              <a:rPr lang="pt-BR" sz="1600" b="1" spc="-10">
                <a:latin typeface="Tahoma"/>
                <a:cs typeface="Tahoma"/>
              </a:rPr>
              <a:t>Europa</a:t>
            </a:r>
            <a:r>
              <a:rPr lang="pt-BR" sz="1600" b="1" spc="-60">
                <a:latin typeface="Tahoma"/>
                <a:cs typeface="Tahoma"/>
              </a:rPr>
              <a:t> </a:t>
            </a:r>
            <a:r>
              <a:rPr lang="pt-BR" sz="1600" spc="-10">
                <a:latin typeface="Tahoma"/>
                <a:cs typeface="Tahoma"/>
              </a:rPr>
              <a:t>(12%).</a:t>
            </a:r>
            <a:endParaRPr lang="pt-BR" sz="1600">
              <a:latin typeface="Tahoma"/>
              <a:cs typeface="Tahoma"/>
            </a:endParaRPr>
          </a:p>
        </p:txBody>
      </p:sp>
      <p:sp>
        <p:nvSpPr>
          <p:cNvPr id="8" name="object 8"/>
          <p:cNvSpPr txBox="1">
            <a:spLocks noGrp="1"/>
          </p:cNvSpPr>
          <p:nvPr>
            <p:ph type="title"/>
          </p:nvPr>
        </p:nvSpPr>
        <p:spPr>
          <a:xfrm>
            <a:off x="878570" y="622396"/>
            <a:ext cx="5890895" cy="929998"/>
          </a:xfrm>
          <a:prstGeom prst="rect">
            <a:avLst/>
          </a:prstGeom>
        </p:spPr>
        <p:txBody>
          <a:bodyPr vert="horz" wrap="square" lIns="0" tIns="189484" rIns="0" bIns="0" rtlCol="0">
            <a:spAutoFit/>
          </a:bodyPr>
          <a:lstStyle/>
          <a:p>
            <a:pPr marL="12065">
              <a:lnSpc>
                <a:spcPct val="100000"/>
              </a:lnSpc>
              <a:spcBef>
                <a:spcPts val="100"/>
              </a:spcBef>
            </a:pPr>
            <a:r>
              <a:rPr lang="pt-BR" sz="4800" spc="180"/>
              <a:t>Resumo Executivo</a:t>
            </a:r>
            <a:endParaRPr lang="pt-BR" sz="4800"/>
          </a:p>
        </p:txBody>
      </p:sp>
      <p:sp>
        <p:nvSpPr>
          <p:cNvPr id="11" name="object 5">
            <a:extLst>
              <a:ext uri="{FF2B5EF4-FFF2-40B4-BE49-F238E27FC236}">
                <a16:creationId xmlns:a16="http://schemas.microsoft.com/office/drawing/2014/main" id="{8C5B2B8F-76B1-4584-EEDC-6A2E9524C4DB}"/>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4199" y="297299"/>
            <a:ext cx="17739599" cy="9692399"/>
          </a:xfrm>
          <a:prstGeom prst="rect">
            <a:avLst/>
          </a:prstGeom>
        </p:spPr>
      </p:pic>
      <p:sp>
        <p:nvSpPr>
          <p:cNvPr id="3" name="object 3"/>
          <p:cNvSpPr txBox="1">
            <a:spLocks noGrp="1"/>
          </p:cNvSpPr>
          <p:nvPr>
            <p:ph type="title"/>
          </p:nvPr>
        </p:nvSpPr>
        <p:spPr>
          <a:xfrm>
            <a:off x="1415995" y="1292431"/>
            <a:ext cx="6508805" cy="1490152"/>
          </a:xfrm>
          <a:prstGeom prst="rect">
            <a:avLst/>
          </a:prstGeom>
        </p:spPr>
        <p:txBody>
          <a:bodyPr vert="horz" wrap="square" lIns="0" tIns="12700" rIns="0" bIns="0" rtlCol="0">
            <a:spAutoFit/>
          </a:bodyPr>
          <a:lstStyle/>
          <a:p>
            <a:pPr marL="12700">
              <a:lnSpc>
                <a:spcPct val="100000"/>
              </a:lnSpc>
              <a:spcBef>
                <a:spcPts val="100"/>
              </a:spcBef>
            </a:pPr>
            <a:r>
              <a:rPr lang="pt-BR" sz="4800" spc="100"/>
              <a:t>Gênero Identificável em Detalhe</a:t>
            </a:r>
            <a:endParaRPr lang="pt-BR" sz="4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3390" y="2788470"/>
            <a:ext cx="17059275" cy="6823575"/>
            <a:chOff x="603390" y="2788470"/>
            <a:chExt cx="17059275" cy="6823575"/>
          </a:xfrm>
        </p:grpSpPr>
        <p:pic>
          <p:nvPicPr>
            <p:cNvPr id="3" name="object 3"/>
            <p:cNvPicPr/>
            <p:nvPr/>
          </p:nvPicPr>
          <p:blipFill>
            <a:blip r:embed="rId2" cstate="print"/>
            <a:stretch>
              <a:fillRect/>
            </a:stretch>
          </p:blipFill>
          <p:spPr>
            <a:xfrm>
              <a:off x="603390" y="2788470"/>
              <a:ext cx="17059275" cy="6823575"/>
            </a:xfrm>
            <a:prstGeom prst="rect">
              <a:avLst/>
            </a:prstGeom>
          </p:spPr>
        </p:pic>
        <p:sp>
          <p:nvSpPr>
            <p:cNvPr id="4" name="object 4"/>
            <p:cNvSpPr/>
            <p:nvPr/>
          </p:nvSpPr>
          <p:spPr>
            <a:xfrm>
              <a:off x="914400" y="3062349"/>
              <a:ext cx="16344900" cy="6109335"/>
            </a:xfrm>
            <a:custGeom>
              <a:avLst/>
              <a:gdLst/>
              <a:ahLst/>
              <a:cxnLst/>
              <a:rect l="l" t="t" r="r" b="b"/>
              <a:pathLst>
                <a:path w="16344900" h="6109334">
                  <a:moveTo>
                    <a:pt x="16058012" y="6109199"/>
                  </a:moveTo>
                  <a:lnTo>
                    <a:pt x="286887" y="6109199"/>
                  </a:lnTo>
                  <a:lnTo>
                    <a:pt x="240353" y="6105445"/>
                  </a:lnTo>
                  <a:lnTo>
                    <a:pt x="196209" y="6094574"/>
                  </a:lnTo>
                  <a:lnTo>
                    <a:pt x="155046" y="6077177"/>
                  </a:lnTo>
                  <a:lnTo>
                    <a:pt x="117455" y="6053847"/>
                  </a:lnTo>
                  <a:lnTo>
                    <a:pt x="84027" y="6025172"/>
                  </a:lnTo>
                  <a:lnTo>
                    <a:pt x="55352" y="5991744"/>
                  </a:lnTo>
                  <a:lnTo>
                    <a:pt x="32021" y="5954153"/>
                  </a:lnTo>
                  <a:lnTo>
                    <a:pt x="14625" y="5912990"/>
                  </a:lnTo>
                  <a:lnTo>
                    <a:pt x="3754" y="5868846"/>
                  </a:lnTo>
                  <a:lnTo>
                    <a:pt x="0" y="5822311"/>
                  </a:lnTo>
                  <a:lnTo>
                    <a:pt x="0" y="286887"/>
                  </a:lnTo>
                  <a:lnTo>
                    <a:pt x="3754" y="240353"/>
                  </a:lnTo>
                  <a:lnTo>
                    <a:pt x="14625" y="196209"/>
                  </a:lnTo>
                  <a:lnTo>
                    <a:pt x="32021" y="155046"/>
                  </a:lnTo>
                  <a:lnTo>
                    <a:pt x="55352" y="117455"/>
                  </a:lnTo>
                  <a:lnTo>
                    <a:pt x="84027" y="84027"/>
                  </a:lnTo>
                  <a:lnTo>
                    <a:pt x="117455" y="55352"/>
                  </a:lnTo>
                  <a:lnTo>
                    <a:pt x="155046" y="32021"/>
                  </a:lnTo>
                  <a:lnTo>
                    <a:pt x="196209" y="14625"/>
                  </a:lnTo>
                  <a:lnTo>
                    <a:pt x="240353" y="3754"/>
                  </a:lnTo>
                  <a:lnTo>
                    <a:pt x="286887" y="0"/>
                  </a:lnTo>
                  <a:lnTo>
                    <a:pt x="16058012" y="0"/>
                  </a:lnTo>
                  <a:lnTo>
                    <a:pt x="16103162" y="3573"/>
                  </a:lnTo>
                  <a:lnTo>
                    <a:pt x="16146793" y="14082"/>
                  </a:lnTo>
                  <a:lnTo>
                    <a:pt x="16188136" y="31207"/>
                  </a:lnTo>
                  <a:lnTo>
                    <a:pt x="16226419" y="54628"/>
                  </a:lnTo>
                  <a:lnTo>
                    <a:pt x="16260872" y="84027"/>
                  </a:lnTo>
                  <a:lnTo>
                    <a:pt x="16290271" y="118480"/>
                  </a:lnTo>
                  <a:lnTo>
                    <a:pt x="16313692" y="156763"/>
                  </a:lnTo>
                  <a:lnTo>
                    <a:pt x="16330817" y="198106"/>
                  </a:lnTo>
                  <a:lnTo>
                    <a:pt x="16341326" y="241737"/>
                  </a:lnTo>
                  <a:lnTo>
                    <a:pt x="16344899" y="286887"/>
                  </a:lnTo>
                  <a:lnTo>
                    <a:pt x="16344899" y="5822311"/>
                  </a:lnTo>
                  <a:lnTo>
                    <a:pt x="16341145" y="5868846"/>
                  </a:lnTo>
                  <a:lnTo>
                    <a:pt x="16330274" y="5912990"/>
                  </a:lnTo>
                  <a:lnTo>
                    <a:pt x="16312878" y="5954153"/>
                  </a:lnTo>
                  <a:lnTo>
                    <a:pt x="16289547" y="5991744"/>
                  </a:lnTo>
                  <a:lnTo>
                    <a:pt x="16260872" y="6025172"/>
                  </a:lnTo>
                  <a:lnTo>
                    <a:pt x="16227444" y="6053847"/>
                  </a:lnTo>
                  <a:lnTo>
                    <a:pt x="16189853" y="6077177"/>
                  </a:lnTo>
                  <a:lnTo>
                    <a:pt x="16148691" y="6094574"/>
                  </a:lnTo>
                  <a:lnTo>
                    <a:pt x="16104547" y="6105445"/>
                  </a:lnTo>
                  <a:lnTo>
                    <a:pt x="16058012" y="6109199"/>
                  </a:lnTo>
                  <a:close/>
                </a:path>
              </a:pathLst>
            </a:custGeom>
            <a:solidFill>
              <a:srgbClr val="FFFFFF"/>
            </a:solidFill>
          </p:spPr>
          <p:txBody>
            <a:bodyPr wrap="square" lIns="0" tIns="0" rIns="0" bIns="0" rtlCol="0"/>
            <a:lstStyle/>
            <a:p>
              <a:endParaRPr lang="pt-BR"/>
            </a:p>
          </p:txBody>
        </p:sp>
        <p:pic>
          <p:nvPicPr>
            <p:cNvPr id="5" name="object 5"/>
            <p:cNvPicPr/>
            <p:nvPr/>
          </p:nvPicPr>
          <p:blipFill>
            <a:blip r:embed="rId3" cstate="print"/>
            <a:stretch>
              <a:fillRect/>
            </a:stretch>
          </p:blipFill>
          <p:spPr>
            <a:xfrm>
              <a:off x="3281548" y="3174534"/>
              <a:ext cx="6627570" cy="5997600"/>
            </a:xfrm>
            <a:prstGeom prst="rect">
              <a:avLst/>
            </a:prstGeom>
          </p:spPr>
        </p:pic>
        <p:pic>
          <p:nvPicPr>
            <p:cNvPr id="6" name="object 6"/>
            <p:cNvPicPr/>
            <p:nvPr/>
          </p:nvPicPr>
          <p:blipFill>
            <a:blip r:embed="rId4" cstate="print"/>
            <a:stretch>
              <a:fillRect/>
            </a:stretch>
          </p:blipFill>
          <p:spPr>
            <a:xfrm>
              <a:off x="10044130" y="3198337"/>
              <a:ext cx="6627570" cy="5949437"/>
            </a:xfrm>
            <a:prstGeom prst="rect">
              <a:avLst/>
            </a:prstGeom>
          </p:spPr>
        </p:pic>
      </p:grpSp>
      <p:sp>
        <p:nvSpPr>
          <p:cNvPr id="7" name="object 7"/>
          <p:cNvSpPr txBox="1"/>
          <p:nvPr/>
        </p:nvSpPr>
        <p:spPr>
          <a:xfrm>
            <a:off x="1336702" y="3465988"/>
            <a:ext cx="2244698" cy="4883388"/>
          </a:xfrm>
          <a:prstGeom prst="rect">
            <a:avLst/>
          </a:prstGeom>
        </p:spPr>
        <p:txBody>
          <a:bodyPr vert="horz" wrap="square" lIns="0" tIns="12700" rIns="0" bIns="0" rtlCol="0">
            <a:spAutoFit/>
          </a:bodyPr>
          <a:lstStyle/>
          <a:p>
            <a:pPr algn="ctr">
              <a:lnSpc>
                <a:spcPct val="100000"/>
              </a:lnSpc>
              <a:spcBef>
                <a:spcPts val="100"/>
              </a:spcBef>
            </a:pPr>
            <a:r>
              <a:rPr lang="pt-BR" sz="1400" b="1" u="heavy" spc="-505">
                <a:uFill>
                  <a:solidFill>
                    <a:srgbClr val="000000"/>
                  </a:solidFill>
                </a:uFill>
                <a:latin typeface="Tahoma"/>
                <a:cs typeface="Tahoma"/>
              </a:rPr>
              <a:t>%</a:t>
            </a:r>
            <a:r>
              <a:rPr lang="pt-BR" sz="1400" b="1" u="heavy" spc="-65">
                <a:uFill>
                  <a:solidFill>
                    <a:srgbClr val="000000"/>
                  </a:solidFill>
                </a:uFill>
                <a:latin typeface="Tahoma"/>
                <a:cs typeface="Tahoma"/>
              </a:rPr>
              <a:t> </a:t>
            </a:r>
            <a:r>
              <a:rPr lang="pt-BR" sz="1400" b="1" u="heavy" spc="-25">
                <a:uFill>
                  <a:solidFill>
                    <a:srgbClr val="000000"/>
                  </a:solidFill>
                </a:uFill>
                <a:latin typeface="Tahoma"/>
                <a:cs typeface="Tahoma"/>
              </a:rPr>
              <a:t>População Masculina</a:t>
            </a:r>
            <a:endParaRPr lang="pt-BR" sz="1400">
              <a:latin typeface="Tahoma"/>
              <a:cs typeface="Tahoma"/>
            </a:endParaRPr>
          </a:p>
          <a:p>
            <a:pPr>
              <a:lnSpc>
                <a:spcPct val="100000"/>
              </a:lnSpc>
              <a:spcBef>
                <a:spcPts val="30"/>
              </a:spcBef>
            </a:pPr>
            <a:endParaRPr lang="pt-BR" sz="2450">
              <a:latin typeface="Tahoma"/>
              <a:cs typeface="Tahoma"/>
            </a:endParaRPr>
          </a:p>
          <a:p>
            <a:pPr marR="36830" algn="ctr">
              <a:lnSpc>
                <a:spcPct val="100000"/>
              </a:lnSpc>
            </a:pPr>
            <a:r>
              <a:rPr lang="pt-BR" sz="1400" spc="-10">
                <a:latin typeface="Tahoma"/>
                <a:cs typeface="Tahoma"/>
              </a:rPr>
              <a:t>49,5%</a:t>
            </a:r>
            <a:endParaRPr lang="pt-BR" sz="1400">
              <a:latin typeface="Tahoma"/>
              <a:cs typeface="Tahoma"/>
            </a:endParaRPr>
          </a:p>
          <a:p>
            <a:pPr>
              <a:lnSpc>
                <a:spcPct val="100000"/>
              </a:lnSpc>
              <a:spcBef>
                <a:spcPts val="5"/>
              </a:spcBef>
            </a:pPr>
            <a:endParaRPr lang="pt-BR" sz="1900">
              <a:latin typeface="Tahoma"/>
              <a:cs typeface="Tahoma"/>
            </a:endParaRPr>
          </a:p>
          <a:p>
            <a:pPr marR="45720" algn="ctr">
              <a:lnSpc>
                <a:spcPct val="100000"/>
              </a:lnSpc>
              <a:spcBef>
                <a:spcPts val="5"/>
              </a:spcBef>
            </a:pPr>
            <a:r>
              <a:rPr lang="pt-BR" sz="1400" spc="-10">
                <a:latin typeface="Tahoma"/>
                <a:cs typeface="Tahoma"/>
              </a:rPr>
              <a:t>49,4%</a:t>
            </a:r>
            <a:endParaRPr lang="pt-BR" sz="1400">
              <a:latin typeface="Tahoma"/>
              <a:cs typeface="Tahoma"/>
            </a:endParaRPr>
          </a:p>
          <a:p>
            <a:pPr>
              <a:lnSpc>
                <a:spcPct val="100000"/>
              </a:lnSpc>
              <a:spcBef>
                <a:spcPts val="5"/>
              </a:spcBef>
            </a:pPr>
            <a:endParaRPr lang="pt-BR" sz="1900">
              <a:latin typeface="Tahoma"/>
              <a:cs typeface="Tahoma"/>
            </a:endParaRPr>
          </a:p>
          <a:p>
            <a:pPr marR="38100" algn="ctr">
              <a:lnSpc>
                <a:spcPct val="100000"/>
              </a:lnSpc>
            </a:pPr>
            <a:r>
              <a:rPr lang="pt-BR" sz="1400" spc="-10">
                <a:latin typeface="Tahoma"/>
                <a:cs typeface="Tahoma"/>
              </a:rPr>
              <a:t>48,2%</a:t>
            </a:r>
            <a:endParaRPr lang="pt-BR" sz="1400">
              <a:latin typeface="Tahoma"/>
              <a:cs typeface="Tahoma"/>
            </a:endParaRPr>
          </a:p>
          <a:p>
            <a:pPr>
              <a:lnSpc>
                <a:spcPct val="100000"/>
              </a:lnSpc>
              <a:spcBef>
                <a:spcPts val="5"/>
              </a:spcBef>
            </a:pPr>
            <a:endParaRPr lang="pt-BR" sz="1900">
              <a:latin typeface="Tahoma"/>
              <a:cs typeface="Tahoma"/>
            </a:endParaRPr>
          </a:p>
          <a:p>
            <a:pPr marR="39370" algn="ctr">
              <a:lnSpc>
                <a:spcPct val="100000"/>
              </a:lnSpc>
            </a:pPr>
            <a:r>
              <a:rPr lang="pt-BR" sz="1400" spc="-10">
                <a:latin typeface="Tahoma"/>
                <a:cs typeface="Tahoma"/>
              </a:rPr>
              <a:t>49,3%</a:t>
            </a:r>
            <a:endParaRPr lang="pt-BR" sz="1400">
              <a:latin typeface="Tahoma"/>
              <a:cs typeface="Tahoma"/>
            </a:endParaRPr>
          </a:p>
          <a:p>
            <a:pPr>
              <a:lnSpc>
                <a:spcPct val="100000"/>
              </a:lnSpc>
              <a:spcBef>
                <a:spcPts val="5"/>
              </a:spcBef>
            </a:pPr>
            <a:endParaRPr lang="pt-BR" sz="1900">
              <a:latin typeface="Tahoma"/>
              <a:cs typeface="Tahoma"/>
            </a:endParaRPr>
          </a:p>
          <a:p>
            <a:pPr marL="30480" algn="ctr">
              <a:lnSpc>
                <a:spcPct val="100000"/>
              </a:lnSpc>
              <a:spcBef>
                <a:spcPts val="5"/>
              </a:spcBef>
            </a:pPr>
            <a:r>
              <a:rPr lang="pt-BR" sz="1400" spc="-10">
                <a:latin typeface="Tahoma"/>
                <a:cs typeface="Tahoma"/>
              </a:rPr>
              <a:t>51,1%</a:t>
            </a:r>
            <a:endParaRPr lang="pt-BR" sz="1400">
              <a:latin typeface="Tahoma"/>
              <a:cs typeface="Tahoma"/>
            </a:endParaRPr>
          </a:p>
          <a:p>
            <a:pPr>
              <a:lnSpc>
                <a:spcPct val="100000"/>
              </a:lnSpc>
              <a:spcBef>
                <a:spcPts val="5"/>
              </a:spcBef>
            </a:pPr>
            <a:endParaRPr lang="pt-BR" sz="1900">
              <a:latin typeface="Tahoma"/>
              <a:cs typeface="Tahoma"/>
            </a:endParaRPr>
          </a:p>
          <a:p>
            <a:pPr marR="39370" algn="ctr">
              <a:lnSpc>
                <a:spcPct val="100000"/>
              </a:lnSpc>
            </a:pPr>
            <a:r>
              <a:rPr lang="pt-BR" sz="1400" spc="-10">
                <a:latin typeface="Tahoma"/>
                <a:cs typeface="Tahoma"/>
              </a:rPr>
              <a:t>49,3%</a:t>
            </a:r>
            <a:endParaRPr lang="pt-BR" sz="1400">
              <a:latin typeface="Tahoma"/>
              <a:cs typeface="Tahoma"/>
            </a:endParaRPr>
          </a:p>
          <a:p>
            <a:pPr>
              <a:lnSpc>
                <a:spcPct val="100000"/>
              </a:lnSpc>
              <a:spcBef>
                <a:spcPts val="5"/>
              </a:spcBef>
            </a:pPr>
            <a:endParaRPr lang="pt-BR" sz="1900">
              <a:latin typeface="Tahoma"/>
              <a:cs typeface="Tahoma"/>
            </a:endParaRPr>
          </a:p>
          <a:p>
            <a:pPr marR="8255" algn="ctr">
              <a:lnSpc>
                <a:spcPct val="100000"/>
              </a:lnSpc>
            </a:pPr>
            <a:r>
              <a:rPr lang="pt-BR" sz="1400" spc="-10">
                <a:latin typeface="Tahoma"/>
                <a:cs typeface="Tahoma"/>
              </a:rPr>
              <a:t>51,4%</a:t>
            </a:r>
            <a:endParaRPr lang="pt-BR" sz="1400">
              <a:latin typeface="Tahoma"/>
              <a:cs typeface="Tahoma"/>
            </a:endParaRPr>
          </a:p>
          <a:p>
            <a:pPr>
              <a:lnSpc>
                <a:spcPct val="100000"/>
              </a:lnSpc>
              <a:spcBef>
                <a:spcPts val="5"/>
              </a:spcBef>
            </a:pPr>
            <a:endParaRPr lang="pt-BR" sz="1900">
              <a:latin typeface="Tahoma"/>
              <a:cs typeface="Tahoma"/>
            </a:endParaRPr>
          </a:p>
          <a:p>
            <a:pPr marR="36830" algn="ctr">
              <a:lnSpc>
                <a:spcPct val="100000"/>
              </a:lnSpc>
              <a:spcBef>
                <a:spcPts val="5"/>
              </a:spcBef>
            </a:pPr>
            <a:r>
              <a:rPr lang="pt-BR" sz="1400" spc="-10">
                <a:latin typeface="Tahoma"/>
                <a:cs typeface="Tahoma"/>
              </a:rPr>
              <a:t>49,8%</a:t>
            </a:r>
            <a:endParaRPr lang="pt-BR" sz="1400">
              <a:latin typeface="Tahoma"/>
              <a:cs typeface="Tahoma"/>
            </a:endParaRPr>
          </a:p>
          <a:p>
            <a:pPr>
              <a:lnSpc>
                <a:spcPct val="100000"/>
              </a:lnSpc>
              <a:spcBef>
                <a:spcPts val="5"/>
              </a:spcBef>
            </a:pPr>
            <a:endParaRPr lang="pt-BR" sz="1900">
              <a:latin typeface="Tahoma"/>
              <a:cs typeface="Tahoma"/>
            </a:endParaRPr>
          </a:p>
          <a:p>
            <a:pPr marR="37465" algn="ctr">
              <a:lnSpc>
                <a:spcPct val="100000"/>
              </a:lnSpc>
            </a:pPr>
            <a:r>
              <a:rPr lang="pt-BR" sz="1400" spc="-10">
                <a:latin typeface="Tahoma"/>
                <a:cs typeface="Tahoma"/>
              </a:rPr>
              <a:t>49,6%</a:t>
            </a:r>
            <a:endParaRPr lang="pt-BR" sz="1400">
              <a:latin typeface="Tahoma"/>
              <a:cs typeface="Tahoma"/>
            </a:endParaRPr>
          </a:p>
        </p:txBody>
      </p:sp>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pc="-25"/>
              <a:t>9</a:t>
            </a:fld>
            <a:endParaRPr spc="-25"/>
          </a:p>
        </p:txBody>
      </p:sp>
      <p:sp>
        <p:nvSpPr>
          <p:cNvPr id="8" name="object 8"/>
          <p:cNvSpPr txBox="1"/>
          <p:nvPr/>
        </p:nvSpPr>
        <p:spPr>
          <a:xfrm>
            <a:off x="911874" y="1875943"/>
            <a:ext cx="5717525" cy="857927"/>
          </a:xfrm>
          <a:prstGeom prst="rect">
            <a:avLst/>
          </a:prstGeom>
        </p:spPr>
        <p:txBody>
          <a:bodyPr vert="horz" wrap="square" lIns="0" tIns="67310" rIns="0" bIns="0" rtlCol="0">
            <a:spAutoFit/>
          </a:bodyPr>
          <a:lstStyle/>
          <a:p>
            <a:pPr marL="12700">
              <a:lnSpc>
                <a:spcPct val="100000"/>
              </a:lnSpc>
              <a:spcBef>
                <a:spcPts val="530"/>
              </a:spcBef>
            </a:pPr>
            <a:r>
              <a:rPr lang="pt-BR" sz="2400" b="1" spc="-835">
                <a:latin typeface="Tahoma"/>
                <a:cs typeface="Tahoma"/>
              </a:rPr>
              <a:t>%</a:t>
            </a:r>
            <a:r>
              <a:rPr lang="pt-BR" sz="2400" b="1" spc="-120">
                <a:latin typeface="Tahoma"/>
                <a:cs typeface="Tahoma"/>
              </a:rPr>
              <a:t>  </a:t>
            </a:r>
            <a:r>
              <a:rPr lang="pt-BR" sz="2400" b="1" spc="-10">
                <a:latin typeface="Tahoma"/>
                <a:cs typeface="Tahoma"/>
              </a:rPr>
              <a:t>Composição Masculina/Feminina</a:t>
            </a:r>
            <a:endParaRPr lang="pt-BR" sz="2400">
              <a:latin typeface="Tahoma"/>
              <a:cs typeface="Tahoma"/>
            </a:endParaRPr>
          </a:p>
          <a:p>
            <a:pPr marL="12700">
              <a:lnSpc>
                <a:spcPct val="100000"/>
              </a:lnSpc>
              <a:spcBef>
                <a:spcPts val="430"/>
              </a:spcBef>
            </a:pPr>
            <a:r>
              <a:rPr lang="pt-BR" sz="2400" spc="85">
                <a:latin typeface="Tahoma"/>
                <a:cs typeface="Tahoma"/>
              </a:rPr>
              <a:t>Visual</a:t>
            </a:r>
            <a:r>
              <a:rPr lang="pt-BR" sz="2400" spc="-125">
                <a:latin typeface="Tahoma"/>
                <a:cs typeface="Tahoma"/>
              </a:rPr>
              <a:t> </a:t>
            </a:r>
            <a:r>
              <a:rPr lang="pt-BR" sz="2400">
                <a:latin typeface="Tahoma"/>
                <a:cs typeface="Tahoma"/>
              </a:rPr>
              <a:t>e</a:t>
            </a:r>
            <a:r>
              <a:rPr lang="pt-BR" sz="2400" spc="-125">
                <a:latin typeface="Tahoma"/>
                <a:cs typeface="Tahoma"/>
              </a:rPr>
              <a:t> </a:t>
            </a:r>
            <a:r>
              <a:rPr lang="pt-BR" sz="2400" spc="90">
                <a:latin typeface="Tahoma"/>
                <a:cs typeface="Tahoma"/>
              </a:rPr>
              <a:t>Áudio</a:t>
            </a:r>
            <a:endParaRPr lang="pt-BR" sz="2400">
              <a:latin typeface="Tahoma"/>
              <a:cs typeface="Tahoma"/>
            </a:endParaRPr>
          </a:p>
        </p:txBody>
      </p:sp>
      <p:sp>
        <p:nvSpPr>
          <p:cNvPr id="9" name="object 9"/>
          <p:cNvSpPr txBox="1">
            <a:spLocks noGrp="1"/>
          </p:cNvSpPr>
          <p:nvPr>
            <p:ph type="title"/>
          </p:nvPr>
        </p:nvSpPr>
        <p:spPr>
          <a:xfrm>
            <a:off x="878569" y="642597"/>
            <a:ext cx="6988733" cy="1120820"/>
          </a:xfrm>
          <a:prstGeom prst="rect">
            <a:avLst/>
          </a:prstGeom>
        </p:spPr>
        <p:txBody>
          <a:bodyPr vert="horz" wrap="square" lIns="0" tIns="12700" rIns="0" bIns="0" rtlCol="0">
            <a:spAutoFit/>
          </a:bodyPr>
          <a:lstStyle/>
          <a:p>
            <a:pPr marL="12700" marR="5080">
              <a:lnSpc>
                <a:spcPct val="100000"/>
              </a:lnSpc>
              <a:spcBef>
                <a:spcPts val="100"/>
              </a:spcBef>
            </a:pPr>
            <a:r>
              <a:rPr lang="pt-BR" spc="210"/>
              <a:t>Criativos de Anúncios Exibidos por Região em 2022</a:t>
            </a:r>
            <a:endParaRPr lang="pt-BR" spc="105"/>
          </a:p>
        </p:txBody>
      </p:sp>
      <p:sp>
        <p:nvSpPr>
          <p:cNvPr id="10" name="object 10"/>
          <p:cNvSpPr txBox="1"/>
          <p:nvPr/>
        </p:nvSpPr>
        <p:spPr>
          <a:xfrm>
            <a:off x="7867303" y="1217711"/>
            <a:ext cx="8404225" cy="741742"/>
          </a:xfrm>
          <a:prstGeom prst="rect">
            <a:avLst/>
          </a:prstGeom>
        </p:spPr>
        <p:txBody>
          <a:bodyPr vert="horz" wrap="square" lIns="0" tIns="8890" rIns="0" bIns="0" rtlCol="0">
            <a:spAutoFit/>
          </a:bodyPr>
          <a:lstStyle/>
          <a:p>
            <a:pPr marL="12700" marR="5080">
              <a:lnSpc>
                <a:spcPct val="101600"/>
              </a:lnSpc>
              <a:spcBef>
                <a:spcPts val="70"/>
              </a:spcBef>
            </a:pPr>
            <a:r>
              <a:rPr lang="pt-BR" sz="1600" b="1" spc="-20" dirty="0">
                <a:latin typeface="Tahoma"/>
                <a:cs typeface="Tahoma"/>
              </a:rPr>
              <a:t>integrantes de elenco masculinos dominam a composição na publicidade</a:t>
            </a:r>
            <a:r>
              <a:rPr lang="pt-BR" sz="1600" b="1" spc="90" dirty="0">
                <a:latin typeface="Tahoma"/>
                <a:cs typeface="Tahoma"/>
              </a:rPr>
              <a:t> </a:t>
            </a:r>
            <a:r>
              <a:rPr lang="pt-BR" sz="1600" dirty="0">
                <a:latin typeface="Tahoma"/>
                <a:cs typeface="Tahoma"/>
              </a:rPr>
              <a:t>no mundo, com relação a quem vemos na tela e às vozes que ouvimos.</a:t>
            </a:r>
            <a:r>
              <a:rPr lang="pt-BR" sz="1600" spc="-25" dirty="0">
                <a:latin typeface="Tahoma"/>
                <a:cs typeface="Tahoma"/>
              </a:rPr>
              <a:t> </a:t>
            </a:r>
            <a:r>
              <a:rPr lang="pt-BR" sz="1600" spc="70" dirty="0">
                <a:latin typeface="Tahoma"/>
                <a:cs typeface="Tahoma"/>
              </a:rPr>
              <a:t>A composição visual masculina é maior do que a porcentagem de homens em cada região</a:t>
            </a:r>
            <a:r>
              <a:rPr lang="pt-BR" sz="1600" spc="-10" dirty="0">
                <a:latin typeface="Tahoma"/>
                <a:cs typeface="Tahoma"/>
              </a:rPr>
              <a:t>.</a:t>
            </a:r>
            <a:endParaRPr lang="pt-BR" sz="1600" dirty="0">
              <a:latin typeface="Tahoma"/>
              <a:cs typeface="Tahoma"/>
            </a:endParaRPr>
          </a:p>
        </p:txBody>
      </p:sp>
      <p:sp>
        <p:nvSpPr>
          <p:cNvPr id="11" name="object 11"/>
          <p:cNvSpPr txBox="1"/>
          <p:nvPr/>
        </p:nvSpPr>
        <p:spPr>
          <a:xfrm>
            <a:off x="7867303" y="2208311"/>
            <a:ext cx="8609330" cy="490584"/>
          </a:xfrm>
          <a:prstGeom prst="rect">
            <a:avLst/>
          </a:prstGeom>
        </p:spPr>
        <p:txBody>
          <a:bodyPr vert="horz" wrap="square" lIns="0" tIns="8890" rIns="0" bIns="0" rtlCol="0">
            <a:spAutoFit/>
          </a:bodyPr>
          <a:lstStyle/>
          <a:p>
            <a:pPr marL="12700" marR="5080">
              <a:lnSpc>
                <a:spcPct val="101600"/>
              </a:lnSpc>
              <a:spcBef>
                <a:spcPts val="70"/>
              </a:spcBef>
            </a:pPr>
            <a:r>
              <a:rPr lang="pt-BR" sz="1600" b="1" spc="-20">
                <a:latin typeface="Tahoma"/>
                <a:cs typeface="Tahoma"/>
              </a:rPr>
              <a:t>Leste e Sudeste da Ásia </a:t>
            </a:r>
            <a:r>
              <a:rPr lang="pt-BR" sz="1600" spc="60">
                <a:latin typeface="Tahoma"/>
                <a:cs typeface="Tahoma"/>
              </a:rPr>
              <a:t>é a única região onde o equilíbrio entre masculino e feminino essencialmente se iguala àquele da população masculina/feminina</a:t>
            </a:r>
            <a:r>
              <a:rPr lang="pt-BR" sz="1600" spc="-10">
                <a:latin typeface="Tahoma"/>
                <a:cs typeface="Tahoma"/>
              </a:rPr>
              <a:t>.</a:t>
            </a:r>
            <a:endParaRPr lang="pt-BR" sz="1600">
              <a:latin typeface="Tahoma"/>
              <a:cs typeface="Tahoma"/>
            </a:endParaRPr>
          </a:p>
        </p:txBody>
      </p:sp>
      <p:sp>
        <p:nvSpPr>
          <p:cNvPr id="14" name="object 5">
            <a:extLst>
              <a:ext uri="{FF2B5EF4-FFF2-40B4-BE49-F238E27FC236}">
                <a16:creationId xmlns:a16="http://schemas.microsoft.com/office/drawing/2014/main" id="{DF368AB6-8DB7-B3A8-DA96-FCABB0302CDF}"/>
              </a:ext>
            </a:extLst>
          </p:cNvPr>
          <p:cNvSpPr txBox="1">
            <a:spLocks noGrp="1"/>
          </p:cNvSpPr>
          <p:nvPr>
            <p:ph type="ftr" sz="quarter" idx="5"/>
          </p:nvPr>
        </p:nvSpPr>
        <p:spPr>
          <a:xfrm>
            <a:off x="895575" y="9623890"/>
            <a:ext cx="4590825" cy="192360"/>
          </a:xfrm>
          <a:prstGeom prst="rect">
            <a:avLst/>
          </a:prstGeom>
        </p:spPr>
        <p:txBody>
          <a:bodyPr vert="horz" wrap="square" lIns="0" tIns="7620" rIns="0" bIns="0" rtlCol="0">
            <a:spAutoFit/>
          </a:bodyPr>
          <a:lstStyle/>
          <a:p>
            <a:pPr marL="12700">
              <a:lnSpc>
                <a:spcPct val="100000"/>
              </a:lnSpc>
              <a:spcBef>
                <a:spcPts val="60"/>
              </a:spcBef>
            </a:pPr>
            <a:r>
              <a:rPr lang="pt-BR"/>
              <a:t>©</a:t>
            </a:r>
            <a:r>
              <a:rPr lang="pt-BR" spc="30"/>
              <a:t> </a:t>
            </a:r>
            <a:r>
              <a:rPr lang="pt-BR" spc="90"/>
              <a:t>2023</a:t>
            </a:r>
            <a:r>
              <a:rPr lang="pt-BR" spc="25"/>
              <a:t> </a:t>
            </a:r>
            <a:r>
              <a:rPr lang="pt-BR"/>
              <a:t>Extreme</a:t>
            </a:r>
            <a:r>
              <a:rPr lang="pt-BR" spc="30"/>
              <a:t> </a:t>
            </a:r>
            <a:r>
              <a:rPr lang="pt-BR" spc="55" err="1"/>
              <a:t>Reach</a:t>
            </a:r>
            <a:r>
              <a:rPr lang="pt-BR" spc="30"/>
              <a:t> </a:t>
            </a:r>
            <a:r>
              <a:rPr lang="pt-BR"/>
              <a:t>Inc.</a:t>
            </a:r>
            <a:r>
              <a:rPr lang="pt-BR" spc="15"/>
              <a:t> </a:t>
            </a:r>
            <a:r>
              <a:rPr lang="pt-BR" spc="50"/>
              <a:t>Todos os direitos reservados</a:t>
            </a:r>
            <a:r>
              <a:rPr lang="pt-BR" spc="35"/>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1291</TotalTime>
  <Words>3171</Words>
  <Application>Microsoft Macintosh PowerPoint</Application>
  <PresentationFormat>Personalizar</PresentationFormat>
  <Paragraphs>242</Paragraphs>
  <Slides>19</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19</vt:i4>
      </vt:variant>
    </vt:vector>
  </HeadingPairs>
  <TitlesOfParts>
    <vt:vector size="25" baseType="lpstr">
      <vt:lpstr>Arial</vt:lpstr>
      <vt:lpstr>Calibri</vt:lpstr>
      <vt:lpstr>Myriad Pro</vt:lpstr>
      <vt:lpstr>Tahoma</vt:lpstr>
      <vt:lpstr>Times New Roman</vt:lpstr>
      <vt:lpstr>Office Theme</vt:lpstr>
      <vt:lpstr>Apresentação do PowerPoint</vt:lpstr>
      <vt:lpstr>Conteúdo</vt:lpstr>
      <vt:lpstr>Introdução</vt:lpstr>
      <vt:lpstr>Metodologia</vt:lpstr>
      <vt:lpstr>Metodologia</vt:lpstr>
      <vt:lpstr>Apresentação do PowerPoint</vt:lpstr>
      <vt:lpstr>Resumo Executivo</vt:lpstr>
      <vt:lpstr>Gênero Identificável em Detalhe</vt:lpstr>
      <vt:lpstr>Criativos de Anúncios Exibidos por Região em 2022</vt:lpstr>
      <vt:lpstr>Composição Masculina/ Feminina em Anúncios: Tendências ao longo do Tempo</vt:lpstr>
      <vt:lpstr>Composição Masculina/ Feminina em Anúncios</vt:lpstr>
      <vt:lpstr>Composição Masculina/ Feminina em Anúncios</vt:lpstr>
      <vt:lpstr>Idade Identificável em Detalhe</vt:lpstr>
      <vt:lpstr>Anúncios por Região - 2022</vt:lpstr>
      <vt:lpstr>Europa em Detalhe: Composição da Publicidade em 2022</vt:lpstr>
      <vt:lpstr>Tendências Etárias por 4 Anos em Criativos de Anúncios</vt:lpstr>
      <vt:lpstr>Composição Etária em Anúncios</vt:lpstr>
      <vt:lpstr>O Que Vem em Seguida</vt:lpstr>
      <vt:lpstr>O Que Vem em Seguida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PDF Gender &amp; Age Diversity in Global Ad Creative</dc:title>
  <cp:lastModifiedBy>Celso Vergeiro</cp:lastModifiedBy>
  <cp:revision>35</cp:revision>
  <dcterms:created xsi:type="dcterms:W3CDTF">2023-05-05T13:27:20Z</dcterms:created>
  <dcterms:modified xsi:type="dcterms:W3CDTF">2023-05-08T16:36:11Z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