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Inter" panose="02000503000000020004" pitchFamily="2" charset="0"/>
      <p:regular r:id="rId15"/>
      <p:bold r:id="rId16"/>
    </p:embeddedFont>
    <p:embeddedFont>
      <p:font typeface="Inter Light" panose="02000503000000020004" pitchFamily="2" charset="0"/>
      <p:regular r:id="rId17"/>
      <p:bold r:id="rId18"/>
    </p:embeddedFont>
    <p:embeddedFont>
      <p:font typeface="Inter Medium" panose="02000503000000020004" pitchFamily="2" charset="0"/>
      <p:regular r:id="rId19"/>
      <p:bold r:id="rId20"/>
    </p:embeddedFont>
    <p:embeddedFont>
      <p:font typeface="Inter SemiBold" panose="02000503000000020004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9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QhJP5WwYdSp9g9boj6L2Ki5kX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19" d="100"/>
          <a:sy n="119" d="100"/>
        </p:scale>
        <p:origin x="312" y="192"/>
      </p:cViewPr>
      <p:guideLst>
        <p:guide orient="horz" pos="16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Cada representante preenche o slide com o seu contato… e a equipe de São Paulo não precisa deixar o atendimento regional na última página</a:t>
            </a:r>
            <a:endParaRPr/>
          </a:p>
        </p:txBody>
      </p:sp>
      <p:sp>
        <p:nvSpPr>
          <p:cNvPr id="403" name="Google Shape;4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352" name="Google Shape;35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266700" y="2774682"/>
            <a:ext cx="9144000" cy="183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 Light"/>
              <a:buNone/>
              <a:defRPr sz="6000" b="0" i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266700" y="4876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ftr" idx="11"/>
          </p:nvPr>
        </p:nvSpPr>
        <p:spPr>
          <a:xfrm>
            <a:off x="300370" y="6356350"/>
            <a:ext cx="406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9157416" y="6364509"/>
            <a:ext cx="27678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0" name="Google Shape;2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4620" y="288087"/>
            <a:ext cx="1698320" cy="64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266700" y="342900"/>
            <a:ext cx="116586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  <a:defRPr sz="4000" b="0" i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266700" y="1597446"/>
            <a:ext cx="11658600" cy="457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 i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 b="0" i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ftr" idx="11"/>
          </p:nvPr>
        </p:nvSpPr>
        <p:spPr>
          <a:xfrm>
            <a:off x="762000" y="63550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9157416" y="6364509"/>
            <a:ext cx="27678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266700" y="768351"/>
            <a:ext cx="7490093" cy="218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nter"/>
              <a:buNone/>
              <a:defRPr sz="5400" b="0" i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266700" y="3352799"/>
            <a:ext cx="7490093" cy="178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2000"/>
              <a:buNone/>
              <a:defRPr sz="2000">
                <a:solidFill>
                  <a:srgbClr val="8B8D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800"/>
              <a:buNone/>
              <a:defRPr sz="1800">
                <a:solidFill>
                  <a:srgbClr val="8B8D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8E"/>
              </a:buClr>
              <a:buSzPts val="1600"/>
              <a:buNone/>
              <a:defRPr sz="1600">
                <a:solidFill>
                  <a:srgbClr val="8B8D8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71138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31" name="Google Shape;3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409" y="6264592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266700" y="342900"/>
            <a:ext cx="11658600" cy="112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266700" y="1465244"/>
            <a:ext cx="11658600" cy="471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1195832" y="6356350"/>
            <a:ext cx="695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266700" y="342900"/>
            <a:ext cx="116586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  <a:defRPr sz="4000"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762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266700" y="342900"/>
            <a:ext cx="116586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  <a:defRPr sz="4000"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266700" y="1465244"/>
            <a:ext cx="5701584" cy="471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 i="0">
                <a:latin typeface="Inter"/>
                <a:ea typeface="Inter"/>
                <a:cs typeface="Inter"/>
                <a:sym typeface="Inter"/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 b="0" i="0">
                <a:latin typeface="Inter"/>
                <a:ea typeface="Inter"/>
                <a:cs typeface="Inter"/>
                <a:sym typeface="Inter"/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latin typeface="Inter"/>
                <a:ea typeface="Inter"/>
                <a:cs typeface="Inter"/>
                <a:sym typeface="Inter"/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latin typeface="Inter"/>
                <a:ea typeface="Inter"/>
                <a:cs typeface="Inter"/>
                <a:sym typeface="Inter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6248400" y="1465244"/>
            <a:ext cx="5676900" cy="471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 i="0">
                <a:latin typeface="Inter"/>
                <a:ea typeface="Inter"/>
                <a:cs typeface="Inter"/>
                <a:sym typeface="Inter"/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 b="0" i="0">
                <a:latin typeface="Inter"/>
                <a:ea typeface="Inter"/>
                <a:cs typeface="Inter"/>
                <a:sym typeface="Inter"/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latin typeface="Inter"/>
                <a:ea typeface="Inter"/>
                <a:cs typeface="Inter"/>
                <a:sym typeface="Inter"/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latin typeface="Inter"/>
                <a:ea typeface="Inter"/>
                <a:cs typeface="Inter"/>
                <a:sym typeface="Inter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71138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ient Title Slide">
  <p:cSld name="Client 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ctrTitle"/>
          </p:nvPr>
        </p:nvSpPr>
        <p:spPr>
          <a:xfrm>
            <a:off x="266700" y="1447800"/>
            <a:ext cx="5486400" cy="316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 Light"/>
              <a:buNone/>
              <a:defRPr sz="6000" b="0" i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ubTitle" idx="1"/>
          </p:nvPr>
        </p:nvSpPr>
        <p:spPr>
          <a:xfrm>
            <a:off x="266700" y="4775200"/>
            <a:ext cx="5486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300370" y="6356350"/>
            <a:ext cx="406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9157416" y="6364509"/>
            <a:ext cx="27678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51" name="Google Shape;5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4620" y="288087"/>
            <a:ext cx="1698320" cy="64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266700" y="342901"/>
            <a:ext cx="11647332" cy="110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  <a:defRPr sz="4000" b="0" i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277968" y="1447800"/>
            <a:ext cx="5681507" cy="75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2"/>
          </p:nvPr>
        </p:nvSpPr>
        <p:spPr>
          <a:xfrm>
            <a:off x="266700" y="2201021"/>
            <a:ext cx="5692775" cy="397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 i="0">
                <a:latin typeface="Inter"/>
                <a:ea typeface="Inter"/>
                <a:cs typeface="Inter"/>
                <a:sym typeface="Inter"/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 b="0" i="0">
                <a:latin typeface="Inter"/>
                <a:ea typeface="Inter"/>
                <a:cs typeface="Inter"/>
                <a:sym typeface="Inter"/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latin typeface="Inter"/>
                <a:ea typeface="Inter"/>
                <a:cs typeface="Inter"/>
                <a:sym typeface="Inter"/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latin typeface="Inter"/>
                <a:ea typeface="Inter"/>
                <a:cs typeface="Inter"/>
                <a:sym typeface="Inter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3"/>
          </p:nvPr>
        </p:nvSpPr>
        <p:spPr>
          <a:xfrm>
            <a:off x="6221256" y="1447800"/>
            <a:ext cx="5704044" cy="75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4"/>
          </p:nvPr>
        </p:nvSpPr>
        <p:spPr>
          <a:xfrm>
            <a:off x="6221256" y="2201021"/>
            <a:ext cx="5692775" cy="397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 i="0">
                <a:latin typeface="Inter"/>
                <a:ea typeface="Inter"/>
                <a:cs typeface="Inter"/>
                <a:sym typeface="Inter"/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 b="0" i="0">
                <a:latin typeface="Inter"/>
                <a:ea typeface="Inter"/>
                <a:cs typeface="Inter"/>
                <a:sym typeface="Inter"/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latin typeface="Inter"/>
                <a:ea typeface="Inter"/>
                <a:cs typeface="Inter"/>
                <a:sym typeface="Inter"/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b="0" i="0">
                <a:latin typeface="Inter"/>
                <a:ea typeface="Inter"/>
                <a:cs typeface="Inter"/>
                <a:sym typeface="Inter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762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ftr" idx="11"/>
          </p:nvPr>
        </p:nvSpPr>
        <p:spPr>
          <a:xfrm>
            <a:off x="71138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sldNum" idx="12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5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266700" y="342900"/>
            <a:ext cx="11658600" cy="112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"/>
              <a:buNone/>
              <a:defRPr sz="4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266700" y="1465244"/>
            <a:ext cx="11658600" cy="471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ftr" idx="11"/>
          </p:nvPr>
        </p:nvSpPr>
        <p:spPr>
          <a:xfrm>
            <a:off x="71138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ldNum" idx="12"/>
          </p:nvPr>
        </p:nvSpPr>
        <p:spPr>
          <a:xfrm>
            <a:off x="9157416" y="6356350"/>
            <a:ext cx="27678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4" name="Google Shape;14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2749" y="6264592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68">
          <p15:clr>
            <a:srgbClr val="F26B43"/>
          </p15:clr>
        </p15:guide>
        <p15:guide id="3" pos="7512">
          <p15:clr>
            <a:srgbClr val="F26B43"/>
          </p15:clr>
        </p15:guide>
        <p15:guide id="4" orient="horz" pos="216">
          <p15:clr>
            <a:srgbClr val="F26B43"/>
          </p15:clr>
        </p15:guide>
        <p15:guide id="5" orient="horz" pos="912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tremereach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 rot="-5400000">
            <a:off x="6686582" y="-2286199"/>
            <a:ext cx="4572396" cy="4572398"/>
          </a:xfrm>
          <a:prstGeom prst="chord">
            <a:avLst>
              <a:gd name="adj1" fmla="val 5385892"/>
              <a:gd name="adj2" fmla="val 16200000"/>
            </a:avLst>
          </a:prstGeom>
          <a:solidFill>
            <a:srgbClr val="0084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"/>
          <p:cNvSpPr/>
          <p:nvPr/>
        </p:nvSpPr>
        <p:spPr>
          <a:xfrm rot="-5400000">
            <a:off x="7327660" y="-1645122"/>
            <a:ext cx="3290240" cy="3290244"/>
          </a:xfrm>
          <a:prstGeom prst="chord">
            <a:avLst>
              <a:gd name="adj1" fmla="val 5385892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"/>
          <p:cNvSpPr/>
          <p:nvPr/>
        </p:nvSpPr>
        <p:spPr>
          <a:xfrm rot="-5400000">
            <a:off x="8031573" y="-941208"/>
            <a:ext cx="1882414" cy="1882416"/>
          </a:xfrm>
          <a:prstGeom prst="chord">
            <a:avLst>
              <a:gd name="adj1" fmla="val 5385892"/>
              <a:gd name="adj2" fmla="val 16200000"/>
            </a:avLst>
          </a:prstGeom>
          <a:solidFill>
            <a:srgbClr val="3B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266700" y="487680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 sz="1800" dirty="0">
                <a:solidFill>
                  <a:schemeClr val="accent1"/>
                </a:solidFill>
              </a:rPr>
              <a:t>Maio 2023</a:t>
            </a:r>
            <a:endParaRPr dirty="0"/>
          </a:p>
        </p:txBody>
      </p:sp>
      <p:sp>
        <p:nvSpPr>
          <p:cNvPr id="71" name="Google Shape;71;p1"/>
          <p:cNvSpPr txBox="1">
            <a:spLocks noGrp="1"/>
          </p:cNvSpPr>
          <p:nvPr>
            <p:ph type="ftr" idx="11"/>
          </p:nvPr>
        </p:nvSpPr>
        <p:spPr>
          <a:xfrm>
            <a:off x="300370" y="6356350"/>
            <a:ext cx="406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CONFIDENTIAL - PROPRIETARY INFORMATION</a:t>
            </a:r>
            <a:endParaRPr/>
          </a:p>
        </p:txBody>
      </p:sp>
      <p:sp>
        <p:nvSpPr>
          <p:cNvPr id="72" name="Google Shape;72;p1"/>
          <p:cNvSpPr txBox="1">
            <a:spLocks noGrp="1"/>
          </p:cNvSpPr>
          <p:nvPr>
            <p:ph type="sldNum" idx="12"/>
          </p:nvPr>
        </p:nvSpPr>
        <p:spPr>
          <a:xfrm>
            <a:off x="9157416" y="6364509"/>
            <a:ext cx="27678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266700" y="2774682"/>
            <a:ext cx="6715013" cy="183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nter Light"/>
              <a:buNone/>
            </a:pPr>
            <a:r>
              <a:rPr lang="en-US" b="1" dirty="0" err="1">
                <a:latin typeface="Inter"/>
                <a:ea typeface="Inter"/>
                <a:cs typeface="Inter"/>
                <a:sym typeface="Inter"/>
              </a:rPr>
              <a:t>Líder</a:t>
            </a:r>
            <a:r>
              <a:rPr lang="en-US" b="1" dirty="0">
                <a:latin typeface="Inter"/>
                <a:ea typeface="Inter"/>
                <a:cs typeface="Inter"/>
                <a:sym typeface="Inter"/>
              </a:rPr>
              <a:t> Global </a:t>
            </a:r>
            <a:endParaRPr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nter Light"/>
              <a:buNone/>
            </a:pPr>
            <a:r>
              <a:rPr lang="en-US" b="1" dirty="0" err="1">
                <a:latin typeface="Inter"/>
                <a:ea typeface="Inter"/>
                <a:cs typeface="Inter"/>
                <a:sym typeface="Inter"/>
              </a:rPr>
              <a:t>em</a:t>
            </a:r>
            <a:r>
              <a:rPr lang="en-US" b="1" dirty="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1" dirty="0" err="1">
                <a:latin typeface="Inter"/>
                <a:ea typeface="Inter"/>
                <a:cs typeface="Inter"/>
                <a:sym typeface="Inter"/>
              </a:rPr>
              <a:t>Logística</a:t>
            </a:r>
            <a:endParaRPr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nter Light"/>
              <a:buNone/>
            </a:pPr>
            <a:r>
              <a:rPr lang="en-US" b="1" dirty="0" err="1">
                <a:latin typeface="Inter"/>
                <a:ea typeface="Inter"/>
                <a:cs typeface="Inter"/>
                <a:sym typeface="Inter"/>
              </a:rPr>
              <a:t>Criativa</a:t>
            </a:r>
            <a:endParaRPr b="1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6658201" y="-2314575"/>
            <a:ext cx="4629158" cy="4629150"/>
          </a:xfrm>
          <a:prstGeom prst="pie">
            <a:avLst>
              <a:gd name="adj1" fmla="val 0"/>
              <a:gd name="adj2" fmla="val 5400002"/>
            </a:avLst>
          </a:prstGeom>
          <a:solidFill>
            <a:schemeClr val="accent2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/>
          <p:nvPr/>
        </p:nvSpPr>
        <p:spPr>
          <a:xfrm>
            <a:off x="0" y="0"/>
            <a:ext cx="6123600" cy="6858000"/>
          </a:xfrm>
          <a:prstGeom prst="rect">
            <a:avLst/>
          </a:prstGeom>
          <a:solidFill>
            <a:srgbClr val="00848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title"/>
          </p:nvPr>
        </p:nvSpPr>
        <p:spPr>
          <a:xfrm>
            <a:off x="266700" y="342900"/>
            <a:ext cx="116586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</a:pPr>
            <a:r>
              <a:rPr lang="en-US">
                <a:latin typeface="Inter SemiBold"/>
                <a:ea typeface="Inter SemiBold"/>
                <a:cs typeface="Inter SemiBold"/>
                <a:sym typeface="Inter SemiBold"/>
              </a:rPr>
              <a:t>Gestão de Criativos</a:t>
            </a:r>
            <a:endParaRPr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88" name="Google Shape;388;p15"/>
          <p:cNvSpPr txBox="1">
            <a:spLocks noGrp="1"/>
          </p:cNvSpPr>
          <p:nvPr>
            <p:ph type="body" idx="1"/>
          </p:nvPr>
        </p:nvSpPr>
        <p:spPr>
          <a:xfrm>
            <a:off x="6496500" y="1307800"/>
            <a:ext cx="5428800" cy="48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>
                <a:solidFill>
                  <a:schemeClr val="accent1"/>
                </a:solidFill>
              </a:rPr>
              <a:t>A gestão de criativos é diferente do que o mercado pode proporcionar e vai facilitar muito a rotina dentro das produtoras de vídeo, trazendo segurança, agilidade e organização de todo o acervo.</a:t>
            </a:r>
            <a:endParaRPr sz="1600">
              <a:solidFill>
                <a:schemeClr val="accent1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600">
              <a:solidFill>
                <a:schemeClr val="accent1"/>
              </a:solidFill>
            </a:endParaRPr>
          </a:p>
          <a:p>
            <a:pPr marL="228600" lvl="0" indent="-2095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Fácil compartilhamento de criativos com agências/anunciantes e/ou outras produtoras</a:t>
            </a:r>
            <a:endParaRPr sz="1600"/>
          </a:p>
          <a:p>
            <a:pPr marL="228600" lvl="0" indent="-2095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Ferramenta de busca por palavras-chave</a:t>
            </a:r>
            <a:endParaRPr sz="1600"/>
          </a:p>
          <a:p>
            <a:pPr marL="228600" lvl="0" indent="-2095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Fluxos de aprovação de criativos com possibilidade de anotação e histórico de versões</a:t>
            </a:r>
            <a:endParaRPr sz="1600"/>
          </a:p>
          <a:p>
            <a:pPr marL="228600" lvl="0" indent="-2095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Integração com outras ferramentas de terceiros</a:t>
            </a:r>
            <a:endParaRPr sz="1600"/>
          </a:p>
          <a:p>
            <a:pPr marL="228600" marR="0" lvl="0" indent="-2095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Gestão de direitos de uso</a:t>
            </a:r>
            <a:endParaRPr sz="1600"/>
          </a:p>
          <a:p>
            <a:pPr marL="228600" marR="0" lvl="0" indent="-2095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Infraestrutura em cloud, disponível 24/7 em qualquer lugar do mundo</a:t>
            </a:r>
            <a:endParaRPr sz="1600"/>
          </a:p>
          <a:p>
            <a:pPr marL="228600" marR="0" lvl="0" indent="-2095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Transferência de arquivos pesados via SendPlus</a:t>
            </a:r>
            <a:endParaRPr sz="1600"/>
          </a:p>
        </p:txBody>
      </p:sp>
      <p:sp>
        <p:nvSpPr>
          <p:cNvPr id="389" name="Google Shape;389;p15"/>
          <p:cNvSpPr txBox="1">
            <a:spLocks noGrp="1"/>
          </p:cNvSpPr>
          <p:nvPr>
            <p:ph type="sldNum" idx="12"/>
          </p:nvPr>
        </p:nvSpPr>
        <p:spPr>
          <a:xfrm>
            <a:off x="9157416" y="6364509"/>
            <a:ext cx="27678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90" name="Google Shape;3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79" y="2313242"/>
            <a:ext cx="5552915" cy="339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5"/>
          <p:cNvPicPr preferRelativeResize="0"/>
          <p:nvPr/>
        </p:nvPicPr>
        <p:blipFill rotWithShape="1">
          <a:blip r:embed="rId4">
            <a:alphaModFix/>
          </a:blip>
          <a:srcRect l="308" t="8017" b="4885"/>
          <a:stretch/>
        </p:blipFill>
        <p:spPr>
          <a:xfrm>
            <a:off x="240079" y="2496677"/>
            <a:ext cx="5552915" cy="308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5" descr="iPad Air - App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8468" y="2042997"/>
            <a:ext cx="6596649" cy="39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E50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"/>
          <p:cNvSpPr txBox="1">
            <a:spLocks noGrp="1"/>
          </p:cNvSpPr>
          <p:nvPr>
            <p:ph type="title"/>
          </p:nvPr>
        </p:nvSpPr>
        <p:spPr>
          <a:xfrm>
            <a:off x="266701" y="1578938"/>
            <a:ext cx="4396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Inter"/>
              <a:buNone/>
            </a:pPr>
            <a:r>
              <a:rPr lang="en-US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rPr>
              <a:t>A Logística </a:t>
            </a:r>
            <a:endParaRPr>
              <a:solidFill>
                <a:schemeClr val="accen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Inter"/>
              <a:buNone/>
            </a:pPr>
            <a:r>
              <a:rPr lang="en-US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rPr>
              <a:t>Criativa</a:t>
            </a:r>
            <a:endParaRPr>
              <a:solidFill>
                <a:schemeClr val="accen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67"/>
              <a:buFont typeface="Inter"/>
              <a:buNone/>
            </a:pPr>
            <a:r>
              <a:rPr lang="en-US" sz="6022">
                <a:solidFill>
                  <a:schemeClr val="accent5"/>
                </a:solidFill>
                <a:latin typeface="Inter Medium"/>
                <a:ea typeface="Inter Medium"/>
                <a:cs typeface="Inter Medium"/>
                <a:sym typeface="Inter Medium"/>
              </a:rPr>
              <a:t>muda</a:t>
            </a:r>
            <a:endParaRPr sz="6022">
              <a:solidFill>
                <a:schemeClr val="accent5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67"/>
              <a:buFont typeface="Inter"/>
              <a:buNone/>
            </a:pPr>
            <a:r>
              <a:rPr lang="en-US" sz="6022">
                <a:solidFill>
                  <a:schemeClr val="accent5"/>
                </a:solidFill>
                <a:latin typeface="Inter Medium"/>
                <a:ea typeface="Inter Medium"/>
                <a:cs typeface="Inter Medium"/>
                <a:sym typeface="Inter Medium"/>
              </a:rPr>
              <a:t>tudo.</a:t>
            </a:r>
            <a:endParaRPr sz="6022">
              <a:solidFill>
                <a:schemeClr val="accent5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398" name="Google Shape;398;p19"/>
          <p:cNvSpPr txBox="1">
            <a:spLocks noGrp="1"/>
          </p:cNvSpPr>
          <p:nvPr>
            <p:ph type="body" idx="1"/>
          </p:nvPr>
        </p:nvSpPr>
        <p:spPr>
          <a:xfrm flipH="1">
            <a:off x="4694012" y="1295400"/>
            <a:ext cx="6862800" cy="5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sz="23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 ER gerencia e trafega criativos na velocidade da mídia, para qualquer destino, em qualquer lugar do mundo.</a:t>
            </a:r>
            <a:endParaRPr sz="23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br>
              <a:rPr lang="en-US" sz="2000"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-US" sz="2000">
                <a:latin typeface="Inter SemiBold"/>
                <a:ea typeface="Inter SemiBold"/>
                <a:cs typeface="Inter SemiBold"/>
                <a:sym typeface="Inter SemiBold"/>
              </a:rPr>
              <a:t>Plataforma versátil e customizável, traga o seu workflow para a ER e veja como as nossas ferramentas agilizam e incrementam o seu trabalho.</a:t>
            </a:r>
            <a:endParaRPr sz="200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br>
              <a:rPr lang="en-US" sz="2000"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-US" sz="1800">
                <a:solidFill>
                  <a:schemeClr val="accent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 primeira e única solução que entrega seus anúncios para todas as telas, fornece visibilidade de toda a cadeia de produção: do criativo à mídia e gera insights que impulsionam os negócios.</a:t>
            </a:r>
            <a:endParaRPr sz="1800">
              <a:solidFill>
                <a:schemeClr val="accent5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endParaRPr sz="1800">
              <a:solidFill>
                <a:schemeClr val="accent5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sz="1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Veja Mais, Saiba Mais.</a:t>
            </a:r>
            <a:endParaRPr sz="20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99" name="Google Shape;399;p19"/>
          <p:cNvSpPr txBox="1">
            <a:spLocks noGrp="1"/>
          </p:cNvSpPr>
          <p:nvPr>
            <p:ph type="ftr" idx="11"/>
          </p:nvPr>
        </p:nvSpPr>
        <p:spPr>
          <a:xfrm>
            <a:off x="71138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CONFIDENTIAL - PROPRIETARY INFORMATION</a:t>
            </a:r>
            <a:endParaRPr/>
          </a:p>
        </p:txBody>
      </p:sp>
      <p:sp>
        <p:nvSpPr>
          <p:cNvPr id="400" name="Google Shape;400;p19"/>
          <p:cNvSpPr txBox="1">
            <a:spLocks noGrp="1"/>
          </p:cNvSpPr>
          <p:nvPr>
            <p:ph type="sldNum" idx="12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0"/>
          <p:cNvSpPr txBox="1">
            <a:spLocks noGrp="1"/>
          </p:cNvSpPr>
          <p:nvPr>
            <p:ph type="title"/>
          </p:nvPr>
        </p:nvSpPr>
        <p:spPr>
          <a:xfrm>
            <a:off x="266700" y="1301137"/>
            <a:ext cx="71142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nter"/>
              <a:buNone/>
            </a:pPr>
            <a:r>
              <a:rPr lang="en-US" dirty="0" err="1">
                <a:solidFill>
                  <a:srgbClr val="001E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Muito</a:t>
            </a:r>
            <a:r>
              <a:rPr lang="en-US" dirty="0">
                <a:solidFill>
                  <a:srgbClr val="001E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dirty="0" err="1">
                <a:solidFill>
                  <a:srgbClr val="001E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obrigado</a:t>
            </a:r>
            <a:endParaRPr dirty="0">
              <a:solidFill>
                <a:srgbClr val="001E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6" name="Google Shape;406;p20"/>
          <p:cNvSpPr txBox="1">
            <a:spLocks noGrp="1"/>
          </p:cNvSpPr>
          <p:nvPr>
            <p:ph type="ftr" idx="11"/>
          </p:nvPr>
        </p:nvSpPr>
        <p:spPr>
          <a:xfrm>
            <a:off x="71138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CONFIDENTIAL - PROPRIETARY INFORMATION</a:t>
            </a:r>
            <a:endParaRPr/>
          </a:p>
        </p:txBody>
      </p:sp>
      <p:sp>
        <p:nvSpPr>
          <p:cNvPr id="407" name="Google Shape;407;p20"/>
          <p:cNvSpPr txBox="1">
            <a:spLocks noGrp="1"/>
          </p:cNvSpPr>
          <p:nvPr>
            <p:ph type="sldNum" idx="12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08" name="Google Shape;408;p20"/>
          <p:cNvSpPr txBox="1"/>
          <p:nvPr/>
        </p:nvSpPr>
        <p:spPr>
          <a:xfrm>
            <a:off x="5356200" y="4477464"/>
            <a:ext cx="6569100" cy="3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endParaRPr sz="1170" dirty="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</a:pPr>
            <a:br>
              <a:rPr lang="en-US" sz="1720" dirty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br>
              <a:rPr lang="en-US" sz="1720" dirty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br>
              <a:rPr lang="en-US" sz="1720" dirty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-US" sz="1720" dirty="0">
                <a:solidFill>
                  <a:srgbClr val="001E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E-mail:</a:t>
            </a:r>
            <a:r>
              <a:rPr lang="en-US" sz="1720" dirty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1720" dirty="0" err="1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celso.vergeiro@extremereach.com</a:t>
            </a:r>
            <a:endParaRPr sz="1720" i="0" u="none" strike="noStrike" cap="none" dirty="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</a:pPr>
            <a:r>
              <a:rPr lang="en-US" sz="1720" dirty="0" err="1">
                <a:solidFill>
                  <a:srgbClr val="001E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Telefone</a:t>
            </a:r>
            <a:r>
              <a:rPr lang="en-US" sz="1720" dirty="0">
                <a:solidFill>
                  <a:srgbClr val="001E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:</a:t>
            </a:r>
            <a:r>
              <a:rPr lang="en-US" sz="1720" dirty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11 3512.7484</a:t>
            </a:r>
            <a:endParaRPr sz="1720" dirty="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</a:pPr>
            <a:r>
              <a:rPr lang="en-US" sz="1720" dirty="0" err="1">
                <a:solidFill>
                  <a:srgbClr val="001E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Celular</a:t>
            </a:r>
            <a:r>
              <a:rPr lang="en-US" sz="1720" dirty="0">
                <a:solidFill>
                  <a:srgbClr val="001E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: </a:t>
            </a:r>
            <a:r>
              <a:rPr lang="en-US" sz="1720" dirty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11 99136.2077</a:t>
            </a:r>
            <a:endParaRPr sz="1720" dirty="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</a:pPr>
            <a:endParaRPr sz="1720" dirty="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endParaRPr sz="1390" i="0" u="none" strike="noStrike" cap="none" dirty="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9" name="Google Shape;409;p20"/>
          <p:cNvSpPr/>
          <p:nvPr/>
        </p:nvSpPr>
        <p:spPr>
          <a:xfrm>
            <a:off x="266700" y="5405476"/>
            <a:ext cx="22942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ExtremeReach.com</a:t>
            </a:r>
            <a:endParaRPr sz="1400" b="0" i="0" u="sng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266700" y="2100194"/>
            <a:ext cx="5399700" cy="318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3600" b="1"/>
              <a:t>Nessa época de dados fragmentados, soluções pontuais não são mais escaláveis</a:t>
            </a:r>
            <a:endParaRPr b="1"/>
          </a:p>
        </p:txBody>
      </p:sp>
      <p:sp>
        <p:nvSpPr>
          <p:cNvPr id="80" name="Google Shape;80;p3"/>
          <p:cNvSpPr txBox="1">
            <a:spLocks noGrp="1"/>
          </p:cNvSpPr>
          <p:nvPr>
            <p:ph type="ftr" idx="11"/>
          </p:nvPr>
        </p:nvSpPr>
        <p:spPr>
          <a:xfrm>
            <a:off x="762000" y="63550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CONFIDENTIAL - PROPRIETARY INFORMATION</a:t>
            </a:r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sldNum" idx="12"/>
          </p:nvPr>
        </p:nvSpPr>
        <p:spPr>
          <a:xfrm>
            <a:off x="9157416" y="6364509"/>
            <a:ext cx="27678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5534209" y="4376909"/>
            <a:ext cx="3877106" cy="3877104"/>
            <a:chOff x="6793224" y="4525144"/>
            <a:chExt cx="3415229" cy="3415229"/>
          </a:xfrm>
        </p:grpSpPr>
        <p:sp>
          <p:nvSpPr>
            <p:cNvPr id="83" name="Google Shape;83;p3"/>
            <p:cNvSpPr/>
            <p:nvPr/>
          </p:nvSpPr>
          <p:spPr>
            <a:xfrm>
              <a:off x="6793224" y="4525144"/>
              <a:ext cx="3415229" cy="3415229"/>
            </a:xfrm>
            <a:prstGeom prst="ellipse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383116" y="5115036"/>
              <a:ext cx="2235446" cy="2235444"/>
            </a:xfrm>
            <a:prstGeom prst="ellipse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32273" y="5764193"/>
              <a:ext cx="937132" cy="937130"/>
            </a:xfrm>
            <a:prstGeom prst="ellipse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10800000" flipH="1">
              <a:off x="8413262" y="6153933"/>
              <a:ext cx="175152" cy="175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9595412" y="695048"/>
            <a:ext cx="2762492" cy="2762492"/>
          </a:xfrm>
          <a:prstGeom prst="ellipse">
            <a:avLst/>
          </a:prstGeom>
          <a:noFill/>
          <a:ln w="25400" cap="flat" cmpd="sng">
            <a:solidFill>
              <a:srgbClr val="1941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0072560" y="1172196"/>
            <a:ext cx="1808196" cy="1808194"/>
          </a:xfrm>
          <a:prstGeom prst="ellipse">
            <a:avLst/>
          </a:prstGeom>
          <a:noFill/>
          <a:ln w="25400" cap="flat" cmpd="sng">
            <a:solidFill>
              <a:srgbClr val="1941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10597647" y="1697283"/>
            <a:ext cx="758022" cy="758020"/>
          </a:xfrm>
          <a:prstGeom prst="ellipse">
            <a:avLst/>
          </a:prstGeom>
          <a:noFill/>
          <a:ln w="25400" cap="flat" cmpd="sng">
            <a:solidFill>
              <a:srgbClr val="1941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 rot="10800000" flipH="1">
            <a:off x="10905819" y="2014206"/>
            <a:ext cx="141676" cy="141676"/>
          </a:xfrm>
          <a:prstGeom prst="ellipse">
            <a:avLst/>
          </a:prstGeom>
          <a:solidFill>
            <a:srgbClr val="497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5905101" y="-248534"/>
            <a:ext cx="2235446" cy="2235444"/>
          </a:xfrm>
          <a:prstGeom prst="ellipse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6554258" y="400623"/>
            <a:ext cx="937132" cy="937130"/>
          </a:xfrm>
          <a:prstGeom prst="ellipse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 rot="10800000" flipH="1">
            <a:off x="6935247" y="790363"/>
            <a:ext cx="175152" cy="1751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5315209" y="-838426"/>
            <a:ext cx="3415229" cy="3415229"/>
          </a:xfrm>
          <a:prstGeom prst="ellipse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3"/>
          <p:cNvGrpSpPr/>
          <p:nvPr/>
        </p:nvGrpSpPr>
        <p:grpSpPr>
          <a:xfrm>
            <a:off x="6996487" y="1727785"/>
            <a:ext cx="3415229" cy="3415229"/>
            <a:chOff x="7036292" y="2272206"/>
            <a:chExt cx="3415229" cy="3415229"/>
          </a:xfrm>
        </p:grpSpPr>
        <p:sp>
          <p:nvSpPr>
            <p:cNvPr id="96" name="Google Shape;96;p3"/>
            <p:cNvSpPr/>
            <p:nvPr/>
          </p:nvSpPr>
          <p:spPr>
            <a:xfrm>
              <a:off x="7036292" y="2272206"/>
              <a:ext cx="3415229" cy="3415229"/>
            </a:xfrm>
            <a:prstGeom prst="ellipse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626184" y="2862098"/>
              <a:ext cx="2235446" cy="2235444"/>
            </a:xfrm>
            <a:prstGeom prst="ellipse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275341" y="3511255"/>
              <a:ext cx="937132" cy="937130"/>
            </a:xfrm>
            <a:prstGeom prst="ellipse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 rot="10800000" flipH="1">
              <a:off x="8656331" y="3892244"/>
              <a:ext cx="175152" cy="175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>
            <a:off x="6023262" y="1447800"/>
            <a:ext cx="5358993" cy="491670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66700" y="342900"/>
            <a:ext cx="116586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</a:pPr>
            <a:r>
              <a:rPr lang="en-US" sz="3800" b="1">
                <a:latin typeface="Inter"/>
                <a:ea typeface="Inter"/>
                <a:cs typeface="Inter"/>
                <a:sym typeface="Inter"/>
              </a:rPr>
              <a:t>A líder global em logística criativa</a:t>
            </a:r>
            <a:endParaRPr sz="3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381003" y="1861456"/>
            <a:ext cx="524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600">
                <a:latin typeface="Inter SemiBold"/>
                <a:ea typeface="Inter SemiBold"/>
                <a:cs typeface="Inter SemiBold"/>
                <a:sym typeface="Inter SemiBold"/>
              </a:rPr>
              <a:t>A </a:t>
            </a:r>
            <a:r>
              <a:rPr lang="en-US" sz="26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Extreme Reach</a:t>
            </a:r>
            <a:r>
              <a:rPr lang="en-US" sz="2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2600">
                <a:latin typeface="Inter SemiBold"/>
                <a:ea typeface="Inter SemiBold"/>
                <a:cs typeface="Inter SemiBold"/>
                <a:sym typeface="Inter SemiBold"/>
              </a:rPr>
              <a:t>capacita os anunciantes, agências e produtoras em todos os lugares</a:t>
            </a:r>
            <a:endParaRPr sz="26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ftr" idx="11"/>
          </p:nvPr>
        </p:nvSpPr>
        <p:spPr>
          <a:xfrm>
            <a:off x="762000" y="635508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CONFIDENTIAL - PROPRIETARY INFORMATION</a:t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3261" y="2573825"/>
            <a:ext cx="5358994" cy="26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381000" y="3306250"/>
            <a:ext cx="5000100" cy="1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000"/>
              <a:t>Com a união das ferramentas  da Extreme Reach e da Adstream</a:t>
            </a:r>
            <a:r>
              <a:rPr lang="en-US" sz="2000">
                <a:solidFill>
                  <a:schemeClr val="lt1"/>
                </a:solidFill>
              </a:rPr>
              <a:t>, </a:t>
            </a:r>
            <a:r>
              <a:rPr lang="en-US" sz="2000"/>
              <a:t>nós trafegamos criativos por todo o mundo na velocidade da mídia</a:t>
            </a:r>
            <a:r>
              <a:rPr lang="en-US" sz="2000">
                <a:solidFill>
                  <a:schemeClr val="lt1"/>
                </a:solidFill>
              </a:rPr>
              <a:t>, </a:t>
            </a:r>
            <a:r>
              <a:rPr lang="en-US" sz="2000"/>
              <a:t>oferecendo</a:t>
            </a:r>
            <a:r>
              <a:rPr lang="en-US" sz="2000">
                <a:solidFill>
                  <a:schemeClr val="lt1"/>
                </a:solidFill>
              </a:rPr>
              <a:t> </a:t>
            </a:r>
            <a:r>
              <a:rPr lang="en-US" sz="2000" b="1">
                <a:solidFill>
                  <a:schemeClr val="accent1"/>
                </a:solidFill>
              </a:rPr>
              <a:t>controle, visibilidade e insights.</a:t>
            </a:r>
            <a:endParaRPr sz="2000" b="1">
              <a:solidFill>
                <a:schemeClr val="accent1"/>
              </a:solidFill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6086625" y="1527125"/>
            <a:ext cx="52467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</a:pPr>
            <a:r>
              <a:rPr lang="en-US" sz="3600">
                <a:solidFill>
                  <a:schemeClr val="accent2"/>
                </a:solidFill>
              </a:rPr>
              <a:t> 1,100+  50+  140+   45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6161455" y="2137350"/>
            <a:ext cx="143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</a:pPr>
            <a:r>
              <a:rPr lang="en-US" sz="12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Funcionários</a:t>
            </a:r>
            <a:endParaRPr sz="1200" b="1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7882552" y="2137350"/>
            <a:ext cx="92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33333"/>
              <a:buFont typeface="Inter Light"/>
              <a:buNone/>
            </a:pPr>
            <a:r>
              <a:rPr lang="en-US" sz="12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Escritórios</a:t>
            </a:r>
            <a:endParaRPr sz="1200" b="1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9028833" y="2137350"/>
            <a:ext cx="92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</a:pPr>
            <a:r>
              <a:rPr lang="en-US" sz="12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Países</a:t>
            </a:r>
            <a:endParaRPr sz="1200" b="1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10177033" y="2137350"/>
            <a:ext cx="10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</a:pPr>
            <a:r>
              <a:rPr lang="en-US" sz="12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Línguas</a:t>
            </a:r>
            <a:endParaRPr sz="1200" b="1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6061400" y="5255525"/>
            <a:ext cx="5358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Light"/>
              <a:buNone/>
            </a:pPr>
            <a:r>
              <a:rPr lang="en-US" sz="3640">
                <a:solidFill>
                  <a:schemeClr val="accent2"/>
                </a:solidFill>
              </a:rPr>
              <a:t>    1,500+         1B+     </a:t>
            </a:r>
            <a:endParaRPr sz="3640">
              <a:solidFill>
                <a:schemeClr val="accent2"/>
              </a:solidFill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6663235" y="5865750"/>
            <a:ext cx="143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</a:pPr>
            <a:r>
              <a:rPr lang="en-US" sz="12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Marcas Globais</a:t>
            </a:r>
            <a:endParaRPr sz="1200" b="1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8938876" y="5865750"/>
            <a:ext cx="135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33333"/>
              <a:buFont typeface="Inter Light"/>
              <a:buNone/>
            </a:pPr>
            <a:r>
              <a:rPr lang="en-US" sz="12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Arquivos sob nossa gestão</a:t>
            </a:r>
            <a:endParaRPr sz="1200" b="1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" name="Google Shape;118;p4"/>
          <p:cNvSpPr txBox="1">
            <a:spLocks noGrp="1"/>
          </p:cNvSpPr>
          <p:nvPr>
            <p:ph type="sldNum" idx="12"/>
          </p:nvPr>
        </p:nvSpPr>
        <p:spPr>
          <a:xfrm>
            <a:off x="9157416" y="6364509"/>
            <a:ext cx="276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 rot="-5400000">
            <a:off x="5105400" y="-228600"/>
            <a:ext cx="6857999" cy="7315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p5"/>
          <p:cNvSpPr/>
          <p:nvPr/>
        </p:nvSpPr>
        <p:spPr>
          <a:xfrm rot="-5400000">
            <a:off x="4452918" y="2056504"/>
            <a:ext cx="5294196" cy="5294198"/>
          </a:xfrm>
          <a:prstGeom prst="chord">
            <a:avLst>
              <a:gd name="adj1" fmla="val 5385892"/>
              <a:gd name="adj2" fmla="val 5345503"/>
            </a:avLst>
          </a:prstGeom>
          <a:solidFill>
            <a:schemeClr val="accent2">
              <a:alpha val="4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25" name="Google Shape;125;p5"/>
          <p:cNvGrpSpPr/>
          <p:nvPr/>
        </p:nvGrpSpPr>
        <p:grpSpPr>
          <a:xfrm rot="3707248">
            <a:off x="6581727" y="1265249"/>
            <a:ext cx="4081311" cy="4352976"/>
            <a:chOff x="5290111" y="845820"/>
            <a:chExt cx="4928837" cy="5256916"/>
          </a:xfrm>
        </p:grpSpPr>
        <p:sp>
          <p:nvSpPr>
            <p:cNvPr id="126" name="Google Shape;126;p5"/>
            <p:cNvSpPr/>
            <p:nvPr/>
          </p:nvSpPr>
          <p:spPr>
            <a:xfrm>
              <a:off x="6304752" y="1635574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6271082" y="1319008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677242" y="1132691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053368" y="2016706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09825" y="1765322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163711" y="1102305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208739" y="1134962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530854" y="2626305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770339" y="2071333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367568" y="3300208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660451" y="3827634"/>
              <a:ext cx="264645" cy="2646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519968" y="4128534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968151" y="4288895"/>
              <a:ext cx="264645" cy="2646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6079089" y="1556071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523918" y="2405157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781225" y="2331379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393290" y="2873243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6982603" y="1164185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596642" y="1372968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6869797" y="1340779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7610026" y="1123064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7991026" y="981549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7472460" y="1000900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7766375" y="902929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498196" y="3572350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58603" y="3874729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955396" y="4606493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545289" y="4882019"/>
              <a:ext cx="264645" cy="2646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739168" y="5304190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653568" y="5282420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8176082" y="5478363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8840111" y="5086478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205768" y="4999391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9732739" y="3823734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9003396" y="1515962"/>
              <a:ext cx="264646" cy="2646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8840111" y="1308122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8659004" y="1164187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8524425" y="1340779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9427939" y="2004808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9682261" y="2013273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235946" y="1305700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5719860" y="4571414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460090" y="5442272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7298289" y="5725299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5883146" y="5126586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7862463" y="5589709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7076624" y="5357608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566481" y="5651522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7995760" y="5203458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8611509" y="5412036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9221109" y="4889521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8082061" y="5725300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8865831" y="5409615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9606061" y="4691157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9710966" y="4432321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9475433" y="4908871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9867319" y="2590215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9569454" y="2505551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9885140" y="3136922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9246831" y="5224557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8604575" y="5768844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939061" y="5779730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7793826" y="5998391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660765" y="5700217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507826" y="4487643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290111" y="3616786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5319140" y="2557243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5797165" y="1795875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6473026" y="1223191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7264054" y="845820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475998" y="969191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325083" y="1557020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9629883" y="1789248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9085598" y="5410563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9666169" y="4909819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0057108" y="3406960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8512283" y="5621020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9917632" y="4214994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0029490" y="3924816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9803273" y="2227314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9693227" y="2865910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715057" y="3523580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033557" y="3647048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9563432" y="2283787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9110463" y="1962762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9410678" y="4476902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337640" y="5242563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913311" y="5081200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766619" y="3613642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667360" y="3250728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657305" y="1722546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161959" y="1457327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337319" y="1540751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9318421" y="1815943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9350758" y="2285461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098264" y="2779054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9649417" y="4217750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8283037" y="5260447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8566667" y="5159842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352441" y="5447132"/>
              <a:ext cx="189458" cy="1894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6303452" y="4680271"/>
              <a:ext cx="104345" cy="10434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27" name="Google Shape;227;p5"/>
          <p:cNvGrpSpPr/>
          <p:nvPr/>
        </p:nvGrpSpPr>
        <p:grpSpPr>
          <a:xfrm rot="10800000">
            <a:off x="6740408" y="1318036"/>
            <a:ext cx="3822844" cy="4125428"/>
            <a:chOff x="5290111" y="845820"/>
            <a:chExt cx="4871342" cy="5256916"/>
          </a:xfrm>
        </p:grpSpPr>
        <p:sp>
          <p:nvSpPr>
            <p:cNvPr id="228" name="Google Shape;228;p5"/>
            <p:cNvSpPr/>
            <p:nvPr/>
          </p:nvSpPr>
          <p:spPr>
            <a:xfrm>
              <a:off x="6304752" y="1635574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6271082" y="1319008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6677242" y="1132691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6053368" y="2016706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6009825" y="1765322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7163711" y="1102305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208739" y="1134962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530854" y="2626305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770339" y="2071333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367568" y="3300208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639711" y="3649563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519968" y="4128534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031597" y="4563963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079089" y="1556071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523918" y="2405157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781225" y="2331379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393290" y="2873243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6982603" y="1164185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6596642" y="1372968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869797" y="1340779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7610026" y="1123064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7991026" y="981549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7472460" y="1000900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7766375" y="902929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498196" y="3572350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458603" y="3874729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5955396" y="4606493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336396" y="4770791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739168" y="5304190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7653568" y="5282420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8176082" y="5478363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840111" y="5086478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205768" y="4999391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32739" y="3823734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9003396" y="1515962"/>
              <a:ext cx="264646" cy="264646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840111" y="1308122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8659004" y="1164187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8524425" y="1340779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9427939" y="2004808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682261" y="2013273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9235946" y="1305700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719860" y="4571414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460090" y="5442272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7298289" y="5725299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5883146" y="5126586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7766375" y="5562013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7076624" y="5357608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566481" y="5651522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936595" y="5335836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8611509" y="5412036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9221109" y="4889521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8082061" y="5725300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8865831" y="5409615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9606061" y="4691157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9710966" y="4432321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9475433" y="4908871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867319" y="2590215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9569454" y="2505551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9885140" y="3136922"/>
              <a:ext cx="189458" cy="189458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9246831" y="5224557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8604575" y="5768844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939061" y="5779730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7793826" y="5998391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6660765" y="5700217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5507826" y="4487643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5290111" y="3616786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5319140" y="2557243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5797165" y="1795875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473026" y="1223191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7264054" y="845820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8475998" y="969191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9325083" y="1557020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9629883" y="1789248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9085598" y="5410563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9666169" y="4909819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0057108" y="3406960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8512283" y="5621020"/>
              <a:ext cx="104345" cy="104345"/>
            </a:xfrm>
            <a:prstGeom prst="ellipse">
              <a:avLst/>
            </a:prstGeom>
            <a:solidFill>
              <a:schemeClr val="lt1">
                <a:alpha val="2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05" name="Google Shape;305;p5"/>
          <p:cNvSpPr txBox="1">
            <a:spLocks noGrp="1"/>
          </p:cNvSpPr>
          <p:nvPr>
            <p:ph type="title"/>
          </p:nvPr>
        </p:nvSpPr>
        <p:spPr>
          <a:xfrm>
            <a:off x="266700" y="342900"/>
            <a:ext cx="55503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</a:pPr>
            <a:r>
              <a:rPr lang="en-US" sz="3200">
                <a:latin typeface="Inter SemiBold"/>
                <a:ea typeface="Inter SemiBold"/>
                <a:cs typeface="Inter SemiBold"/>
                <a:sym typeface="Inter SemiBold"/>
              </a:rPr>
              <a:t>Uma criativa cadeia de suprimentos</a:t>
            </a:r>
            <a:endParaRPr sz="32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06" name="Google Shape;306;p5"/>
          <p:cNvSpPr txBox="1">
            <a:spLocks noGrp="1"/>
          </p:cNvSpPr>
          <p:nvPr>
            <p:ph type="body" idx="1"/>
          </p:nvPr>
        </p:nvSpPr>
        <p:spPr>
          <a:xfrm>
            <a:off x="266700" y="2314298"/>
            <a:ext cx="4506000" cy="29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latin typeface="Inter Medium"/>
                <a:ea typeface="Inter Medium"/>
                <a:cs typeface="Inter Medium"/>
                <a:sym typeface="Inter Medium"/>
              </a:rPr>
              <a:t>Tecnologia exclusiva e independente, integra a cadeia de soluções </a:t>
            </a:r>
            <a:r>
              <a:rPr lang="en-US" sz="2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Omnichannel</a:t>
            </a:r>
            <a:r>
              <a:rPr lang="en-US" sz="2000">
                <a:latin typeface="Inter Medium"/>
                <a:ea typeface="Inter Medium"/>
                <a:cs typeface="Inter Medium"/>
                <a:sym typeface="Inter Medium"/>
              </a:rPr>
              <a:t>, com workflows entre agências, produtoras e anunciantes, proporcionando fácil gestão e distribuição da sua campanha para todos os meios:</a:t>
            </a:r>
            <a:br>
              <a:rPr lang="en-US" sz="2000">
                <a:latin typeface="Inter Medium"/>
                <a:ea typeface="Inter Medium"/>
                <a:cs typeface="Inter Medium"/>
                <a:sym typeface="Inter Medium"/>
              </a:rPr>
            </a:br>
            <a:endParaRPr sz="2000"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/>
          </a:p>
        </p:txBody>
      </p:sp>
      <p:sp>
        <p:nvSpPr>
          <p:cNvPr id="307" name="Google Shape;307;p5"/>
          <p:cNvSpPr txBox="1">
            <a:spLocks noGrp="1"/>
          </p:cNvSpPr>
          <p:nvPr>
            <p:ph type="ftr" idx="11"/>
          </p:nvPr>
        </p:nvSpPr>
        <p:spPr>
          <a:xfrm>
            <a:off x="762000" y="63550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CONFIDENTIAL - PROPRIETARY INFORMATION</a:t>
            </a:r>
            <a:endParaRPr/>
          </a:p>
        </p:txBody>
      </p:sp>
      <p:sp>
        <p:nvSpPr>
          <p:cNvPr id="308" name="Google Shape;308;p5"/>
          <p:cNvSpPr txBox="1">
            <a:spLocks noGrp="1"/>
          </p:cNvSpPr>
          <p:nvPr>
            <p:ph type="sldNum" idx="12"/>
          </p:nvPr>
        </p:nvSpPr>
        <p:spPr>
          <a:xfrm>
            <a:off x="9157416" y="6364509"/>
            <a:ext cx="27678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09" name="Google Shape;309;p5"/>
          <p:cNvGrpSpPr/>
          <p:nvPr/>
        </p:nvGrpSpPr>
        <p:grpSpPr>
          <a:xfrm>
            <a:off x="6307381" y="1027278"/>
            <a:ext cx="4727362" cy="4563399"/>
            <a:chOff x="1059543" y="450"/>
            <a:chExt cx="4727362" cy="4563399"/>
          </a:xfrm>
        </p:grpSpPr>
        <p:sp>
          <p:nvSpPr>
            <p:cNvPr id="310" name="Google Shape;310;p5"/>
            <p:cNvSpPr/>
            <p:nvPr/>
          </p:nvSpPr>
          <p:spPr>
            <a:xfrm>
              <a:off x="2734568" y="450"/>
              <a:ext cx="1377313" cy="1377313"/>
            </a:xfrm>
            <a:prstGeom prst="ellipse">
              <a:avLst/>
            </a:prstGeom>
            <a:solidFill>
              <a:srgbClr val="0A1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 txBox="1"/>
            <p:nvPr/>
          </p:nvSpPr>
          <p:spPr>
            <a:xfrm>
              <a:off x="2936271" y="202153"/>
              <a:ext cx="973907" cy="9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"/>
                <a:buNone/>
              </a:pPr>
              <a:r>
                <a:rPr lang="en-US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TV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 rot="2160000">
              <a:off x="4068646" y="1059062"/>
              <a:ext cx="367359" cy="464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 txBox="1"/>
            <p:nvPr/>
          </p:nvSpPr>
          <p:spPr>
            <a:xfrm rot="2160000">
              <a:off x="4079170" y="1119642"/>
              <a:ext cx="257151" cy="278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Inter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409592" y="1217426"/>
              <a:ext cx="1377313" cy="1377313"/>
            </a:xfrm>
            <a:prstGeom prst="ellipse">
              <a:avLst/>
            </a:prstGeom>
            <a:solidFill>
              <a:srgbClr val="0A1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 txBox="1"/>
            <p:nvPr/>
          </p:nvSpPr>
          <p:spPr>
            <a:xfrm>
              <a:off x="4611295" y="1419129"/>
              <a:ext cx="973907" cy="9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"/>
                <a:buNone/>
              </a:pPr>
              <a:r>
                <a:rPr lang="en-US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Digital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 rot="6480000">
              <a:off x="4597881" y="2648328"/>
              <a:ext cx="367359" cy="464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"/>
            <p:cNvSpPr txBox="1"/>
            <p:nvPr/>
          </p:nvSpPr>
          <p:spPr>
            <a:xfrm rot="-4320000">
              <a:off x="4670013" y="2688890"/>
              <a:ext cx="257151" cy="278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Inter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3769790" y="3186536"/>
              <a:ext cx="1377313" cy="1377313"/>
            </a:xfrm>
            <a:prstGeom prst="ellipse">
              <a:avLst/>
            </a:prstGeom>
            <a:solidFill>
              <a:srgbClr val="0A1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 txBox="1"/>
            <p:nvPr/>
          </p:nvSpPr>
          <p:spPr>
            <a:xfrm>
              <a:off x="3971493" y="3388239"/>
              <a:ext cx="973907" cy="9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"/>
                <a:buNone/>
              </a:pPr>
              <a:r>
                <a:rPr lang="en-US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OOH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 rot="10800000">
              <a:off x="3249942" y="3642771"/>
              <a:ext cx="367359" cy="464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"/>
            <p:cNvSpPr txBox="1"/>
            <p:nvPr/>
          </p:nvSpPr>
          <p:spPr>
            <a:xfrm>
              <a:off x="3360150" y="3735740"/>
              <a:ext cx="257151" cy="278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Inter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99346" y="3186536"/>
              <a:ext cx="1377313" cy="1377313"/>
            </a:xfrm>
            <a:prstGeom prst="ellipse">
              <a:avLst/>
            </a:prstGeom>
            <a:solidFill>
              <a:srgbClr val="0A1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"/>
            <p:cNvSpPr txBox="1"/>
            <p:nvPr/>
          </p:nvSpPr>
          <p:spPr>
            <a:xfrm>
              <a:off x="1901049" y="3388239"/>
              <a:ext cx="973907" cy="9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"/>
                <a:buNone/>
              </a:pPr>
              <a:r>
                <a:rPr lang="en-US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Rádio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 rot="-6480000">
              <a:off x="1887634" y="2668104"/>
              <a:ext cx="367359" cy="464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"/>
            <p:cNvSpPr txBox="1"/>
            <p:nvPr/>
          </p:nvSpPr>
          <p:spPr>
            <a:xfrm rot="4320000">
              <a:off x="1959766" y="2813480"/>
              <a:ext cx="257151" cy="278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Inter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059543" y="1217426"/>
              <a:ext cx="1377313" cy="1377313"/>
            </a:xfrm>
            <a:prstGeom prst="ellipse">
              <a:avLst/>
            </a:prstGeom>
            <a:solidFill>
              <a:srgbClr val="0A1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"/>
            <p:cNvSpPr txBox="1"/>
            <p:nvPr/>
          </p:nvSpPr>
          <p:spPr>
            <a:xfrm>
              <a:off x="1261246" y="1419129"/>
              <a:ext cx="973907" cy="9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"/>
                <a:buNone/>
              </a:pPr>
              <a:r>
                <a:rPr lang="en-US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Gestão de Criativo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 rot="-2160000">
              <a:off x="2393621" y="1071284"/>
              <a:ext cx="367359" cy="464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"/>
            <p:cNvSpPr txBox="1"/>
            <p:nvPr/>
          </p:nvSpPr>
          <p:spPr>
            <a:xfrm rot="-2160000">
              <a:off x="2404145" y="1196642"/>
              <a:ext cx="257151" cy="278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Inter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330" name="Google Shape;3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9208" y="2457145"/>
            <a:ext cx="1943710" cy="19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7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9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"/>
          <p:cNvSpPr txBox="1">
            <a:spLocks noGrp="1"/>
          </p:cNvSpPr>
          <p:nvPr>
            <p:ph type="title"/>
          </p:nvPr>
        </p:nvSpPr>
        <p:spPr>
          <a:xfrm>
            <a:off x="266700" y="2178231"/>
            <a:ext cx="7490100" cy="21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44"/>
              <a:buFont typeface="Inter Light"/>
              <a:buNone/>
            </a:pPr>
            <a:r>
              <a:rPr lang="en-US">
                <a:latin typeface="Inter SemiBold"/>
                <a:ea typeface="Inter SemiBold"/>
                <a:cs typeface="Inter SemiBold"/>
                <a:sym typeface="Inter SemiBold"/>
              </a:rPr>
              <a:t>Portfólio de Produtos</a:t>
            </a:r>
            <a:r>
              <a:rPr lang="en-US"/>
              <a:t> </a:t>
            </a:r>
            <a:endParaRPr/>
          </a:p>
        </p:txBody>
      </p:sp>
      <p:sp>
        <p:nvSpPr>
          <p:cNvPr id="337" name="Google Shape;337;p8"/>
          <p:cNvSpPr txBox="1">
            <a:spLocks noGrp="1"/>
          </p:cNvSpPr>
          <p:nvPr>
            <p:ph type="ftr" idx="11"/>
          </p:nvPr>
        </p:nvSpPr>
        <p:spPr>
          <a:xfrm>
            <a:off x="71138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CONFIDENTIAL - PROPRIETARY INFORMATION</a:t>
            </a:r>
            <a:endParaRPr/>
          </a:p>
        </p:txBody>
      </p:sp>
      <p:sp>
        <p:nvSpPr>
          <p:cNvPr id="338" name="Google Shape;338;p8"/>
          <p:cNvSpPr txBox="1">
            <a:spLocks noGrp="1"/>
          </p:cNvSpPr>
          <p:nvPr>
            <p:ph type="sldNum" idx="12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"/>
          <p:cNvSpPr/>
          <p:nvPr/>
        </p:nvSpPr>
        <p:spPr>
          <a:xfrm>
            <a:off x="5886175" y="100"/>
            <a:ext cx="6369900" cy="6858000"/>
          </a:xfrm>
          <a:prstGeom prst="rect">
            <a:avLst/>
          </a:prstGeom>
          <a:solidFill>
            <a:srgbClr val="00848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0"/>
          <p:cNvSpPr txBox="1">
            <a:spLocks noGrp="1"/>
          </p:cNvSpPr>
          <p:nvPr>
            <p:ph type="title"/>
          </p:nvPr>
        </p:nvSpPr>
        <p:spPr>
          <a:xfrm>
            <a:off x="266700" y="342900"/>
            <a:ext cx="116586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</a:pPr>
            <a:r>
              <a:rPr lang="en-US">
                <a:latin typeface="Inter SemiBold"/>
                <a:ea typeface="Inter SemiBold"/>
                <a:cs typeface="Inter SemiBold"/>
                <a:sym typeface="Inter SemiBold"/>
              </a:rPr>
              <a:t>TV</a:t>
            </a:r>
            <a:endParaRPr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45" name="Google Shape;345;p10"/>
          <p:cNvSpPr txBox="1">
            <a:spLocks noGrp="1"/>
          </p:cNvSpPr>
          <p:nvPr>
            <p:ph type="sldNum" idx="12"/>
          </p:nvPr>
        </p:nvSpPr>
        <p:spPr>
          <a:xfrm>
            <a:off x="9157416" y="6364509"/>
            <a:ext cx="27678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346" name="Google Shape;34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625" y="1831900"/>
            <a:ext cx="6438902" cy="3395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0"/>
          <p:cNvSpPr txBox="1">
            <a:spLocks noGrp="1"/>
          </p:cNvSpPr>
          <p:nvPr>
            <p:ph type="body" idx="1"/>
          </p:nvPr>
        </p:nvSpPr>
        <p:spPr>
          <a:xfrm>
            <a:off x="266700" y="1597450"/>
            <a:ext cx="53907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Inter Medium"/>
                <a:ea typeface="Inter Medium"/>
                <a:cs typeface="Inter Medium"/>
                <a:sym typeface="Inter Medium"/>
              </a:rPr>
              <a:t>ER é a única solução que entrega seus anúncios em vídeo para todas as telas: TV, TV Conectada, Mobile, Streaming, Social. Sua mesma master será utilizada para todas essas mídias, cada uma com suas especificações, sem erro, e com entrega instantânea</a:t>
            </a:r>
            <a:endParaRPr sz="3300"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>
            <a:off x="398125" y="3313425"/>
            <a:ext cx="50985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nter Medium"/>
              <a:buChar char="•"/>
            </a:pPr>
            <a:r>
              <a:rPr lang="en-US" sz="16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rPr>
              <a:t>Controle de Qualidade Automático e Humano</a:t>
            </a:r>
            <a:endParaRPr sz="1600">
              <a:solidFill>
                <a:schemeClr val="accen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nter Medium"/>
              <a:buChar char="•"/>
            </a:pPr>
            <a:r>
              <a:rPr lang="en-US" sz="16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rPr>
              <a:t>Produção de recursos de acessibilidade: Closed Caption, Áudio Descrição e Vídeo Descrição </a:t>
            </a:r>
            <a:endParaRPr sz="1600">
              <a:solidFill>
                <a:schemeClr val="accen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nter Medium"/>
              <a:buChar char="•"/>
            </a:pPr>
            <a:r>
              <a:rPr lang="en-US" sz="16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rPr>
              <a:t>Transcoding inteligente e automatizado para todos os destinos</a:t>
            </a:r>
            <a:endParaRPr sz="1600">
              <a:solidFill>
                <a:schemeClr val="accen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nter Medium"/>
              <a:buChar char="•"/>
            </a:pPr>
            <a:r>
              <a:rPr lang="en-US" sz="16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rPr>
              <a:t>Relatórios e status de aprovação das emissoras</a:t>
            </a:r>
            <a:endParaRPr sz="1600">
              <a:solidFill>
                <a:schemeClr val="accen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"/>
          <p:cNvSpPr/>
          <p:nvPr/>
        </p:nvSpPr>
        <p:spPr>
          <a:xfrm>
            <a:off x="5886175" y="100"/>
            <a:ext cx="6369900" cy="6858000"/>
          </a:xfrm>
          <a:prstGeom prst="rect">
            <a:avLst/>
          </a:prstGeom>
          <a:solidFill>
            <a:srgbClr val="00848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4"/>
          <p:cNvSpPr txBox="1">
            <a:spLocks noGrp="1"/>
          </p:cNvSpPr>
          <p:nvPr>
            <p:ph type="title"/>
          </p:nvPr>
        </p:nvSpPr>
        <p:spPr>
          <a:xfrm>
            <a:off x="190500" y="342900"/>
            <a:ext cx="11658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44"/>
              <a:buNone/>
            </a:pPr>
            <a:r>
              <a:rPr lang="en-US" sz="3500">
                <a:latin typeface="Inter SemiBold"/>
                <a:ea typeface="Inter SemiBold"/>
                <a:cs typeface="Inter SemiBold"/>
                <a:sym typeface="Inter SemiBold"/>
              </a:rPr>
              <a:t>Video Digital Ad Serving</a:t>
            </a:r>
            <a:endParaRPr sz="35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56" name="Google Shape;356;p14"/>
          <p:cNvSpPr txBox="1">
            <a:spLocks noGrp="1"/>
          </p:cNvSpPr>
          <p:nvPr>
            <p:ph type="body" idx="1"/>
          </p:nvPr>
        </p:nvSpPr>
        <p:spPr>
          <a:xfrm>
            <a:off x="325450" y="1692465"/>
            <a:ext cx="4886700" cy="45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48000"/>
              <a:buNone/>
            </a:pPr>
            <a:r>
              <a:rPr lang="en-US" sz="5000">
                <a:solidFill>
                  <a:schemeClr val="accent3"/>
                </a:solidFill>
              </a:rPr>
              <a:t>Principais benefícios</a:t>
            </a:r>
            <a:endParaRPr sz="5000">
              <a:solidFill>
                <a:schemeClr val="accent3"/>
              </a:solidFill>
            </a:endParaRPr>
          </a:p>
          <a:p>
            <a:pPr marL="457200" lvl="0" indent="-3479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4700" b="1"/>
              <a:t>Mais fácil :</a:t>
            </a:r>
            <a:r>
              <a:rPr lang="en-US" sz="4700"/>
              <a:t> QC TV e Digital integrados, a mesma master para todas as telas</a:t>
            </a:r>
            <a:endParaRPr sz="4700"/>
          </a:p>
          <a:p>
            <a:pPr marL="457200" lvl="0" indent="-3479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4700" b="1"/>
              <a:t>Atendimento: </a:t>
            </a:r>
            <a:r>
              <a:rPr lang="en-US" sz="4700"/>
              <a:t>nossos executivos de conta oferecem atendimento por região e estão sempre à disposição</a:t>
            </a:r>
            <a:endParaRPr sz="4700"/>
          </a:p>
          <a:p>
            <a:pPr marL="457200" lvl="0" indent="-3479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4700" b="1"/>
              <a:t>Controle: </a:t>
            </a:r>
            <a:r>
              <a:rPr lang="en-US" sz="4700"/>
              <a:t>Criativos e dados centralizados, tenha fácil controle através de dashboards e relatórios com desempenho de campanha em tempo real.</a:t>
            </a:r>
            <a:endParaRPr sz="4700"/>
          </a:p>
          <a:p>
            <a:pPr marL="457200" lvl="0" indent="-34798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-US" sz="4700" b="1"/>
              <a:t>Economia:</a:t>
            </a:r>
            <a:r>
              <a:rPr lang="en-US" sz="4700"/>
              <a:t> Um fluxo de trabalho eficiente, que economiza tempo e dinheiro. Tenha uma visão do todo.</a:t>
            </a:r>
            <a:endParaRPr sz="4700"/>
          </a:p>
        </p:txBody>
      </p:sp>
      <p:sp>
        <p:nvSpPr>
          <p:cNvPr id="357" name="Google Shape;357;p14"/>
          <p:cNvSpPr txBox="1"/>
          <p:nvPr/>
        </p:nvSpPr>
        <p:spPr>
          <a:xfrm>
            <a:off x="8844101" y="55701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4"/>
          <p:cNvSpPr txBox="1">
            <a:spLocks noGrp="1"/>
          </p:cNvSpPr>
          <p:nvPr>
            <p:ph type="ftr" idx="11"/>
          </p:nvPr>
        </p:nvSpPr>
        <p:spPr>
          <a:xfrm>
            <a:off x="711389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CONFIDENTIAL - PROPRIETARY INFORMATION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14"/>
          <p:cNvPicPr preferRelativeResize="0"/>
          <p:nvPr/>
        </p:nvPicPr>
        <p:blipFill rotWithShape="1">
          <a:blip r:embed="rId3">
            <a:alphaModFix/>
          </a:blip>
          <a:srcRect l="4671" t="27453" b="4624"/>
          <a:stretch/>
        </p:blipFill>
        <p:spPr>
          <a:xfrm>
            <a:off x="5351206" y="1239000"/>
            <a:ext cx="7843701" cy="42828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t" rotWithShape="0">
              <a:srgbClr val="000000">
                <a:alpha val="14509"/>
              </a:srgbClr>
            </a:outerShdw>
          </a:effectLst>
        </p:spPr>
      </p:pic>
      <p:pic>
        <p:nvPicPr>
          <p:cNvPr id="360" name="Google Shape;360;p14"/>
          <p:cNvPicPr preferRelativeResize="0"/>
          <p:nvPr/>
        </p:nvPicPr>
        <p:blipFill rotWithShape="1">
          <a:blip r:embed="rId4">
            <a:alphaModFix/>
          </a:blip>
          <a:srcRect r="19008"/>
          <a:stretch/>
        </p:blipFill>
        <p:spPr>
          <a:xfrm>
            <a:off x="6381800" y="1720364"/>
            <a:ext cx="5433329" cy="3289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1"/>
          <p:cNvSpPr/>
          <p:nvPr/>
        </p:nvSpPr>
        <p:spPr>
          <a:xfrm>
            <a:off x="5886175" y="100"/>
            <a:ext cx="6369900" cy="6858000"/>
          </a:xfrm>
          <a:prstGeom prst="rect">
            <a:avLst/>
          </a:prstGeom>
          <a:solidFill>
            <a:srgbClr val="00848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1"/>
          <p:cNvSpPr txBox="1">
            <a:spLocks noGrp="1"/>
          </p:cNvSpPr>
          <p:nvPr>
            <p:ph type="title"/>
          </p:nvPr>
        </p:nvSpPr>
        <p:spPr>
          <a:xfrm>
            <a:off x="266700" y="342900"/>
            <a:ext cx="116586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Light"/>
              <a:buNone/>
            </a:pPr>
            <a:r>
              <a:rPr lang="en-US">
                <a:latin typeface="Inter SemiBold"/>
                <a:ea typeface="Inter SemiBold"/>
                <a:cs typeface="Inter SemiBold"/>
                <a:sym typeface="Inter SemiBold"/>
              </a:rPr>
              <a:t>OOH</a:t>
            </a:r>
            <a:endParaRPr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67" name="Google Shape;367;p11"/>
          <p:cNvSpPr txBox="1">
            <a:spLocks noGrp="1"/>
          </p:cNvSpPr>
          <p:nvPr>
            <p:ph type="body" idx="1"/>
          </p:nvPr>
        </p:nvSpPr>
        <p:spPr>
          <a:xfrm>
            <a:off x="266700" y="1597450"/>
            <a:ext cx="53907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>
                <a:latin typeface="Inter SemiBold"/>
                <a:ea typeface="Inter SemiBold"/>
                <a:cs typeface="Inter SemiBold"/>
                <a:sym typeface="Inter SemiBold"/>
              </a:rPr>
              <a:t>Customizar peças apenas para o OOH costuma sair caro, muitas vezes mais caro que a mídia em si e pode inviabilizar a campanha.</a:t>
            </a:r>
            <a:br>
              <a:rPr lang="en-US" sz="1800">
                <a:latin typeface="Inter SemiBold"/>
                <a:ea typeface="Inter SemiBold"/>
                <a:cs typeface="Inter SemiBold"/>
                <a:sym typeface="Inter SemiBold"/>
              </a:rPr>
            </a:br>
            <a:br>
              <a:rPr lang="en-US" sz="1800"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-US" sz="1800"/>
              <a:t>O digital OOH permite ao anunciante chegar a uma infinidade de telas e formatos diferentes para impactar os consumidores em qualquer lugar, seja em aeroportos, terminais rodoviários, elevadores, lojas, academias, totens de rua.</a:t>
            </a:r>
            <a:endParaRPr sz="3300"/>
          </a:p>
        </p:txBody>
      </p:sp>
      <p:sp>
        <p:nvSpPr>
          <p:cNvPr id="368" name="Google Shape;368;p11"/>
          <p:cNvSpPr txBox="1">
            <a:spLocks noGrp="1"/>
          </p:cNvSpPr>
          <p:nvPr>
            <p:ph type="sldNum" idx="12"/>
          </p:nvPr>
        </p:nvSpPr>
        <p:spPr>
          <a:xfrm>
            <a:off x="9157416" y="6364509"/>
            <a:ext cx="27678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 txBox="1"/>
          <p:nvPr/>
        </p:nvSpPr>
        <p:spPr>
          <a:xfrm>
            <a:off x="711403" y="3995401"/>
            <a:ext cx="4614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Criação e adaptação a partir do seu briefing com arquivos PSD</a:t>
            </a:r>
            <a:endParaRPr>
              <a:solidFill>
                <a:schemeClr val="accent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Animações de vídeo são criadas para qualquer tela e aspecto que você precisar</a:t>
            </a:r>
            <a:endParaRPr sz="1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nter"/>
              <a:buChar char="•"/>
            </a:pPr>
            <a:r>
              <a:rPr lang="en-US" sz="1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Suas campanhas vão atingir muito mais telas, ficarão prontas mais rápido e com gastos otimizados</a:t>
            </a:r>
            <a:endParaRPr sz="1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0" name="Google Shape;370;p11"/>
          <p:cNvSpPr txBox="1"/>
          <p:nvPr/>
        </p:nvSpPr>
        <p:spPr>
          <a:xfrm>
            <a:off x="4974773" y="220400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 txBox="1">
            <a:spLocks noGrp="1"/>
          </p:cNvSpPr>
          <p:nvPr>
            <p:ph type="ftr" idx="11"/>
          </p:nvPr>
        </p:nvSpPr>
        <p:spPr>
          <a:xfrm>
            <a:off x="711389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CONFIDENTIAL - PROPRIETARY INFORMATION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963" y="1215750"/>
            <a:ext cx="6267448" cy="44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"/>
          <p:cNvSpPr/>
          <p:nvPr/>
        </p:nvSpPr>
        <p:spPr>
          <a:xfrm>
            <a:off x="6132600" y="100"/>
            <a:ext cx="6123600" cy="6858000"/>
          </a:xfrm>
          <a:prstGeom prst="rect">
            <a:avLst/>
          </a:prstGeom>
          <a:solidFill>
            <a:srgbClr val="00848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/>
          </p:nvPr>
        </p:nvSpPr>
        <p:spPr>
          <a:xfrm>
            <a:off x="266700" y="342900"/>
            <a:ext cx="116586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44"/>
              <a:buFont typeface="Inter Light"/>
              <a:buNone/>
            </a:pPr>
            <a:r>
              <a:rPr lang="en-US">
                <a:highlight>
                  <a:srgbClr val="0C1F50"/>
                </a:highlight>
                <a:latin typeface="Inter SemiBold"/>
                <a:ea typeface="Inter SemiBold"/>
                <a:cs typeface="Inter SemiBold"/>
                <a:sym typeface="Inter SemiBold"/>
              </a:rPr>
              <a:t>Rádio</a:t>
            </a:r>
            <a:endParaRPr>
              <a:highlight>
                <a:srgbClr val="0C1F50"/>
              </a:highlight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79" name="Google Shape;379;p13"/>
          <p:cNvSpPr txBox="1">
            <a:spLocks noGrp="1"/>
          </p:cNvSpPr>
          <p:nvPr>
            <p:ph type="body" idx="1"/>
          </p:nvPr>
        </p:nvSpPr>
        <p:spPr>
          <a:xfrm>
            <a:off x="266700" y="1871330"/>
            <a:ext cx="6123467" cy="430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latin typeface="Inter Medium"/>
                <a:ea typeface="Inter Medium"/>
                <a:cs typeface="Inter Medium"/>
                <a:sym typeface="Inter Medium"/>
              </a:rPr>
              <a:t>São mais de 5 mil rádios espalhadas por todo o país, e o grande desafio para o profissional de mídia é garantir que o seu spot chegue em todas essas rádios sem atrasos na campanha.</a:t>
            </a:r>
            <a:br>
              <a:rPr lang="en-US" sz="1400">
                <a:latin typeface="Inter Medium"/>
                <a:ea typeface="Inter Medium"/>
                <a:cs typeface="Inter Medium"/>
                <a:sym typeface="Inter Medium"/>
              </a:rPr>
            </a:br>
            <a:br>
              <a:rPr lang="en-US" sz="1400"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lang="en-US" sz="1400">
                <a:latin typeface="Inter Medium"/>
                <a:ea typeface="Inter Medium"/>
                <a:cs typeface="Inter Medium"/>
                <a:sym typeface="Inter Medium"/>
              </a:rPr>
              <a:t>A Extreme Reach tem a ferramenta certa para otimizar a distribuição do anúncio para todas as rádios, em segundos e com apenas alguns cliques.</a:t>
            </a:r>
            <a:br>
              <a:rPr lang="en-US" sz="1400">
                <a:latin typeface="Inter Medium"/>
                <a:ea typeface="Inter Medium"/>
                <a:cs typeface="Inter Medium"/>
                <a:sym typeface="Inter Medium"/>
              </a:rPr>
            </a:br>
            <a:br>
              <a:rPr lang="en-US" sz="1400"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lang="en-US" sz="1400">
                <a:latin typeface="Inter Medium"/>
                <a:ea typeface="Inter Medium"/>
                <a:cs typeface="Inter Medium"/>
                <a:sym typeface="Inter Medium"/>
              </a:rPr>
              <a:t>Com a Entrega de Rádio você envia o spot e o PI via plataforma e ainda consegue verificar quais rádios fizeram o download do seu material.</a:t>
            </a:r>
            <a:endParaRPr sz="1400"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2258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>
                <a:solidFill>
                  <a:schemeClr val="accent1"/>
                </a:solidFill>
              </a:rPr>
              <a:t>Acesso fácil e integrado no mesmo login</a:t>
            </a:r>
            <a:endParaRPr sz="1600">
              <a:solidFill>
                <a:schemeClr val="accent1"/>
              </a:solidFill>
            </a:endParaRPr>
          </a:p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>
                <a:solidFill>
                  <a:schemeClr val="accent1"/>
                </a:solidFill>
              </a:rPr>
              <a:t>Otimização de recursos (tempo, humano e financeiro) </a:t>
            </a:r>
            <a:endParaRPr sz="1600">
              <a:solidFill>
                <a:schemeClr val="accent1"/>
              </a:solidFill>
            </a:endParaRPr>
          </a:p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>
                <a:solidFill>
                  <a:schemeClr val="accent1"/>
                </a:solidFill>
              </a:rPr>
              <a:t>Monitoramento em tempo real das entregas e quais rádios fizeram o download do seu spot</a:t>
            </a:r>
            <a:endParaRPr sz="1600">
              <a:solidFill>
                <a:schemeClr val="accent1"/>
              </a:solidFill>
            </a:endParaRPr>
          </a:p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>
                <a:solidFill>
                  <a:schemeClr val="accent1"/>
                </a:solidFill>
              </a:rPr>
              <a:t>Relatório/comprovante por pedido</a:t>
            </a:r>
            <a:endParaRPr sz="1600">
              <a:solidFill>
                <a:schemeClr val="accent1"/>
              </a:solidFill>
            </a:endParaRPr>
          </a:p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1600">
                <a:solidFill>
                  <a:schemeClr val="accent1"/>
                </a:solidFill>
              </a:rPr>
              <a:t>Todos ganham com o incremento dessa logística: o anunciante, a agências, e as emissoras de rádio 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380" name="Google Shape;380;p13"/>
          <p:cNvSpPr txBox="1">
            <a:spLocks noGrp="1"/>
          </p:cNvSpPr>
          <p:nvPr>
            <p:ph type="sldNum" idx="12"/>
          </p:nvPr>
        </p:nvSpPr>
        <p:spPr>
          <a:xfrm>
            <a:off x="9157416" y="6364509"/>
            <a:ext cx="276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81" name="Google Shape;3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775" y="1871325"/>
            <a:ext cx="5875825" cy="33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xtremeReach">
  <a:themeElements>
    <a:clrScheme name="Extreme Reach 2">
      <a:dk1>
        <a:srgbClr val="263238"/>
      </a:dk1>
      <a:lt1>
        <a:srgbClr val="FFFFFF"/>
      </a:lt1>
      <a:dk2>
        <a:srgbClr val="000000"/>
      </a:dk2>
      <a:lt2>
        <a:srgbClr val="EFEFEF"/>
      </a:lt2>
      <a:accent1>
        <a:srgbClr val="00B0B9"/>
      </a:accent1>
      <a:accent2>
        <a:srgbClr val="0D1F50"/>
      </a:accent2>
      <a:accent3>
        <a:srgbClr val="FF604B"/>
      </a:accent3>
      <a:accent4>
        <a:srgbClr val="778692"/>
      </a:accent4>
      <a:accent5>
        <a:srgbClr val="F3C70B"/>
      </a:accent5>
      <a:accent6>
        <a:srgbClr val="AE003A"/>
      </a:accent6>
      <a:hlink>
        <a:srgbClr val="00B0B9"/>
      </a:hlink>
      <a:folHlink>
        <a:srgbClr val="A9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860</Words>
  <Application>Microsoft Macintosh PowerPoint</Application>
  <PresentationFormat>Widescreen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Inter</vt:lpstr>
      <vt:lpstr>Arial</vt:lpstr>
      <vt:lpstr>Inter Light</vt:lpstr>
      <vt:lpstr>Inter Medium</vt:lpstr>
      <vt:lpstr>Inter SemiBold</vt:lpstr>
      <vt:lpstr>ExtremeReach</vt:lpstr>
      <vt:lpstr>Líder Global  em Logística Criativa</vt:lpstr>
      <vt:lpstr>Apresentação do PowerPoint</vt:lpstr>
      <vt:lpstr>A líder global em logística criativa</vt:lpstr>
      <vt:lpstr>Uma criativa cadeia de suprimentos</vt:lpstr>
      <vt:lpstr>Portfólio de Produtos </vt:lpstr>
      <vt:lpstr>TV</vt:lpstr>
      <vt:lpstr>Video Digital Ad Serving</vt:lpstr>
      <vt:lpstr>OOH</vt:lpstr>
      <vt:lpstr>Rádio</vt:lpstr>
      <vt:lpstr>Gestão de Criativos</vt:lpstr>
      <vt:lpstr>A Logística  Criativa muda tudo.</vt:lpstr>
      <vt:lpstr>Muito 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Líder Global  em Logística Criativa</dc:title>
  <cp:lastModifiedBy>Celso Vergeiro</cp:lastModifiedBy>
  <cp:revision>3</cp:revision>
  <dcterms:modified xsi:type="dcterms:W3CDTF">2023-05-02T14:15:28Z</dcterms:modified>
</cp:coreProperties>
</file>